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762"/>
  </p:normalViewPr>
  <p:slideViewPr>
    <p:cSldViewPr snapToGrid="0" snapToObjects="1">
      <p:cViewPr varScale="1">
        <p:scale>
          <a:sx n="90" d="100"/>
          <a:sy n="90" d="100"/>
        </p:scale>
        <p:origin x="232"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3A1964-0F1F-8542-9166-27191F4C9C88}" type="datetimeFigureOut">
              <a:rPr lang="en-US" smtClean="0"/>
              <a:t>2/16/19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8492AF-5FFD-7044-9E45-F1B8A06596F9}" type="slidenum">
              <a:rPr lang="en-US" smtClean="0"/>
              <a:t>‹#›</a:t>
            </a:fld>
            <a:endParaRPr lang="en-US"/>
          </a:p>
        </p:txBody>
      </p:sp>
    </p:spTree>
    <p:extLst>
      <p:ext uri="{BB962C8B-B14F-4D97-AF65-F5344CB8AC3E}">
        <p14:creationId xmlns:p14="http://schemas.microsoft.com/office/powerpoint/2010/main" val="2251229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492AF-5FFD-7044-9E45-F1B8A06596F9}" type="slidenum">
              <a:rPr lang="en-US" smtClean="0"/>
              <a:t>2</a:t>
            </a:fld>
            <a:endParaRPr lang="en-US"/>
          </a:p>
        </p:txBody>
      </p:sp>
    </p:spTree>
    <p:extLst>
      <p:ext uri="{BB962C8B-B14F-4D97-AF65-F5344CB8AC3E}">
        <p14:creationId xmlns:p14="http://schemas.microsoft.com/office/powerpoint/2010/main" val="85731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492AF-5FFD-7044-9E45-F1B8A06596F9}" type="slidenum">
              <a:rPr lang="en-US" smtClean="0"/>
              <a:t>3</a:t>
            </a:fld>
            <a:endParaRPr lang="en-US"/>
          </a:p>
        </p:txBody>
      </p:sp>
    </p:spTree>
    <p:extLst>
      <p:ext uri="{BB962C8B-B14F-4D97-AF65-F5344CB8AC3E}">
        <p14:creationId xmlns:p14="http://schemas.microsoft.com/office/powerpoint/2010/main" val="3369326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492AF-5FFD-7044-9E45-F1B8A06596F9}" type="slidenum">
              <a:rPr lang="en-US" smtClean="0"/>
              <a:t>4</a:t>
            </a:fld>
            <a:endParaRPr lang="en-US"/>
          </a:p>
        </p:txBody>
      </p:sp>
    </p:spTree>
    <p:extLst>
      <p:ext uri="{BB962C8B-B14F-4D97-AF65-F5344CB8AC3E}">
        <p14:creationId xmlns:p14="http://schemas.microsoft.com/office/powerpoint/2010/main" val="1862465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492AF-5FFD-7044-9E45-F1B8A06596F9}" type="slidenum">
              <a:rPr lang="en-US" smtClean="0"/>
              <a:t>5</a:t>
            </a:fld>
            <a:endParaRPr lang="en-US"/>
          </a:p>
        </p:txBody>
      </p:sp>
    </p:spTree>
    <p:extLst>
      <p:ext uri="{BB962C8B-B14F-4D97-AF65-F5344CB8AC3E}">
        <p14:creationId xmlns:p14="http://schemas.microsoft.com/office/powerpoint/2010/main" val="2433631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492AF-5FFD-7044-9E45-F1B8A06596F9}" type="slidenum">
              <a:rPr lang="en-US" smtClean="0"/>
              <a:t>6</a:t>
            </a:fld>
            <a:endParaRPr lang="en-US"/>
          </a:p>
        </p:txBody>
      </p:sp>
    </p:spTree>
    <p:extLst>
      <p:ext uri="{BB962C8B-B14F-4D97-AF65-F5344CB8AC3E}">
        <p14:creationId xmlns:p14="http://schemas.microsoft.com/office/powerpoint/2010/main" val="1595752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492AF-5FFD-7044-9E45-F1B8A06596F9}" type="slidenum">
              <a:rPr lang="en-US" smtClean="0"/>
              <a:t>7</a:t>
            </a:fld>
            <a:endParaRPr lang="en-US"/>
          </a:p>
        </p:txBody>
      </p:sp>
    </p:spTree>
    <p:extLst>
      <p:ext uri="{BB962C8B-B14F-4D97-AF65-F5344CB8AC3E}">
        <p14:creationId xmlns:p14="http://schemas.microsoft.com/office/powerpoint/2010/main" val="1961360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492AF-5FFD-7044-9E45-F1B8A06596F9}" type="slidenum">
              <a:rPr lang="en-US" smtClean="0"/>
              <a:t>8</a:t>
            </a:fld>
            <a:endParaRPr lang="en-US"/>
          </a:p>
        </p:txBody>
      </p:sp>
    </p:spTree>
    <p:extLst>
      <p:ext uri="{BB962C8B-B14F-4D97-AF65-F5344CB8AC3E}">
        <p14:creationId xmlns:p14="http://schemas.microsoft.com/office/powerpoint/2010/main" val="3416682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492AF-5FFD-7044-9E45-F1B8A06596F9}" type="slidenum">
              <a:rPr lang="en-US" smtClean="0"/>
              <a:t>9</a:t>
            </a:fld>
            <a:endParaRPr lang="en-US"/>
          </a:p>
        </p:txBody>
      </p:sp>
    </p:spTree>
    <p:extLst>
      <p:ext uri="{BB962C8B-B14F-4D97-AF65-F5344CB8AC3E}">
        <p14:creationId xmlns:p14="http://schemas.microsoft.com/office/powerpoint/2010/main" val="1326023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A54D-768E-8F43-806D-66AA48E76B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9C7E00-77B7-3F4A-8173-9B6143E915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D1CC3C-8084-5845-9E7E-4D33F24750CB}"/>
              </a:ext>
            </a:extLst>
          </p:cNvPr>
          <p:cNvSpPr>
            <a:spLocks noGrp="1"/>
          </p:cNvSpPr>
          <p:nvPr>
            <p:ph type="dt" sz="half" idx="10"/>
          </p:nvPr>
        </p:nvSpPr>
        <p:spPr/>
        <p:txBody>
          <a:bodyPr/>
          <a:lstStyle/>
          <a:p>
            <a:fld id="{30185430-7CE7-374B-9FD9-D7321195ABB1}" type="datetimeFigureOut">
              <a:rPr lang="en-US" smtClean="0"/>
              <a:t>2/15/19</a:t>
            </a:fld>
            <a:endParaRPr lang="en-US"/>
          </a:p>
        </p:txBody>
      </p:sp>
      <p:sp>
        <p:nvSpPr>
          <p:cNvPr id="5" name="Footer Placeholder 4">
            <a:extLst>
              <a:ext uri="{FF2B5EF4-FFF2-40B4-BE49-F238E27FC236}">
                <a16:creationId xmlns:a16="http://schemas.microsoft.com/office/drawing/2014/main" id="{EF14412D-234E-644B-B113-43952B50D8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71EA66-7C17-E94E-9760-039591A826D1}"/>
              </a:ext>
            </a:extLst>
          </p:cNvPr>
          <p:cNvSpPr>
            <a:spLocks noGrp="1"/>
          </p:cNvSpPr>
          <p:nvPr>
            <p:ph type="sldNum" sz="quarter" idx="12"/>
          </p:nvPr>
        </p:nvSpPr>
        <p:spPr/>
        <p:txBody>
          <a:bodyPr/>
          <a:lstStyle/>
          <a:p>
            <a:fld id="{3EF81A66-0DA2-E54B-9E60-9351709A60AC}" type="slidenum">
              <a:rPr lang="en-US" smtClean="0"/>
              <a:t>‹#›</a:t>
            </a:fld>
            <a:endParaRPr lang="en-US"/>
          </a:p>
        </p:txBody>
      </p:sp>
    </p:spTree>
    <p:extLst>
      <p:ext uri="{BB962C8B-B14F-4D97-AF65-F5344CB8AC3E}">
        <p14:creationId xmlns:p14="http://schemas.microsoft.com/office/powerpoint/2010/main" val="2700763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4CCC7-E843-0A48-84DA-A23F3CEAB0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A276BF-4E1C-8B48-995C-F75DBE255C6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608639-3608-584E-9610-D7519D21D189}"/>
              </a:ext>
            </a:extLst>
          </p:cNvPr>
          <p:cNvSpPr>
            <a:spLocks noGrp="1"/>
          </p:cNvSpPr>
          <p:nvPr>
            <p:ph type="dt" sz="half" idx="10"/>
          </p:nvPr>
        </p:nvSpPr>
        <p:spPr/>
        <p:txBody>
          <a:bodyPr/>
          <a:lstStyle/>
          <a:p>
            <a:fld id="{30185430-7CE7-374B-9FD9-D7321195ABB1}" type="datetimeFigureOut">
              <a:rPr lang="en-US" smtClean="0"/>
              <a:t>2/15/19</a:t>
            </a:fld>
            <a:endParaRPr lang="en-US"/>
          </a:p>
        </p:txBody>
      </p:sp>
      <p:sp>
        <p:nvSpPr>
          <p:cNvPr id="5" name="Footer Placeholder 4">
            <a:extLst>
              <a:ext uri="{FF2B5EF4-FFF2-40B4-BE49-F238E27FC236}">
                <a16:creationId xmlns:a16="http://schemas.microsoft.com/office/drawing/2014/main" id="{275E4BDB-BD39-334B-BC1E-05EE964C9A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597654-F91D-6048-AD88-5751912D5AB2}"/>
              </a:ext>
            </a:extLst>
          </p:cNvPr>
          <p:cNvSpPr>
            <a:spLocks noGrp="1"/>
          </p:cNvSpPr>
          <p:nvPr>
            <p:ph type="sldNum" sz="quarter" idx="12"/>
          </p:nvPr>
        </p:nvSpPr>
        <p:spPr/>
        <p:txBody>
          <a:bodyPr/>
          <a:lstStyle/>
          <a:p>
            <a:fld id="{3EF81A66-0DA2-E54B-9E60-9351709A60AC}" type="slidenum">
              <a:rPr lang="en-US" smtClean="0"/>
              <a:t>‹#›</a:t>
            </a:fld>
            <a:endParaRPr lang="en-US"/>
          </a:p>
        </p:txBody>
      </p:sp>
    </p:spTree>
    <p:extLst>
      <p:ext uri="{BB962C8B-B14F-4D97-AF65-F5344CB8AC3E}">
        <p14:creationId xmlns:p14="http://schemas.microsoft.com/office/powerpoint/2010/main" val="3826758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B1F34-E367-6E49-BE45-E37C38E297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406F84-57E5-F740-A891-B856DF1D7C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F5CE722-F2B4-7A4A-913F-B16E0B3E6A7C}"/>
              </a:ext>
            </a:extLst>
          </p:cNvPr>
          <p:cNvSpPr>
            <a:spLocks noGrp="1"/>
          </p:cNvSpPr>
          <p:nvPr>
            <p:ph type="dt" sz="half" idx="10"/>
          </p:nvPr>
        </p:nvSpPr>
        <p:spPr/>
        <p:txBody>
          <a:bodyPr/>
          <a:lstStyle/>
          <a:p>
            <a:fld id="{30185430-7CE7-374B-9FD9-D7321195ABB1}" type="datetimeFigureOut">
              <a:rPr lang="en-US" smtClean="0"/>
              <a:t>2/15/19</a:t>
            </a:fld>
            <a:endParaRPr lang="en-US"/>
          </a:p>
        </p:txBody>
      </p:sp>
      <p:sp>
        <p:nvSpPr>
          <p:cNvPr id="5" name="Footer Placeholder 4">
            <a:extLst>
              <a:ext uri="{FF2B5EF4-FFF2-40B4-BE49-F238E27FC236}">
                <a16:creationId xmlns:a16="http://schemas.microsoft.com/office/drawing/2014/main" id="{E205A7C6-4B5D-6E45-B0E6-99714F03D7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BB648D-2184-9649-B77A-633D28298696}"/>
              </a:ext>
            </a:extLst>
          </p:cNvPr>
          <p:cNvSpPr>
            <a:spLocks noGrp="1"/>
          </p:cNvSpPr>
          <p:nvPr>
            <p:ph type="sldNum" sz="quarter" idx="12"/>
          </p:nvPr>
        </p:nvSpPr>
        <p:spPr/>
        <p:txBody>
          <a:bodyPr/>
          <a:lstStyle/>
          <a:p>
            <a:fld id="{3EF81A66-0DA2-E54B-9E60-9351709A60AC}" type="slidenum">
              <a:rPr lang="en-US" smtClean="0"/>
              <a:t>‹#›</a:t>
            </a:fld>
            <a:endParaRPr lang="en-US"/>
          </a:p>
        </p:txBody>
      </p:sp>
    </p:spTree>
    <p:extLst>
      <p:ext uri="{BB962C8B-B14F-4D97-AF65-F5344CB8AC3E}">
        <p14:creationId xmlns:p14="http://schemas.microsoft.com/office/powerpoint/2010/main" val="3145802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B1F54-5CCC-5C4C-BD4D-6B65E3FEE6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0B1B4B-ED85-8547-B887-D83545C6AF0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3F6B8B-4E12-334F-8804-65572081A69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39418A-92CE-454E-93FE-C2AFCAF5A899}"/>
              </a:ext>
            </a:extLst>
          </p:cNvPr>
          <p:cNvSpPr>
            <a:spLocks noGrp="1"/>
          </p:cNvSpPr>
          <p:nvPr>
            <p:ph type="dt" sz="half" idx="10"/>
          </p:nvPr>
        </p:nvSpPr>
        <p:spPr/>
        <p:txBody>
          <a:bodyPr/>
          <a:lstStyle/>
          <a:p>
            <a:fld id="{30185430-7CE7-374B-9FD9-D7321195ABB1}" type="datetimeFigureOut">
              <a:rPr lang="en-US" smtClean="0"/>
              <a:t>2/15/19</a:t>
            </a:fld>
            <a:endParaRPr lang="en-US"/>
          </a:p>
        </p:txBody>
      </p:sp>
      <p:sp>
        <p:nvSpPr>
          <p:cNvPr id="6" name="Footer Placeholder 5">
            <a:extLst>
              <a:ext uri="{FF2B5EF4-FFF2-40B4-BE49-F238E27FC236}">
                <a16:creationId xmlns:a16="http://schemas.microsoft.com/office/drawing/2014/main" id="{647F4BFA-A321-274B-88E3-DE6DAA7A94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117DB4-515D-0242-A925-80F17D7CC0D2}"/>
              </a:ext>
            </a:extLst>
          </p:cNvPr>
          <p:cNvSpPr>
            <a:spLocks noGrp="1"/>
          </p:cNvSpPr>
          <p:nvPr>
            <p:ph type="sldNum" sz="quarter" idx="12"/>
          </p:nvPr>
        </p:nvSpPr>
        <p:spPr/>
        <p:txBody>
          <a:bodyPr/>
          <a:lstStyle/>
          <a:p>
            <a:fld id="{3EF81A66-0DA2-E54B-9E60-9351709A60AC}" type="slidenum">
              <a:rPr lang="en-US" smtClean="0"/>
              <a:t>‹#›</a:t>
            </a:fld>
            <a:endParaRPr lang="en-US"/>
          </a:p>
        </p:txBody>
      </p:sp>
    </p:spTree>
    <p:extLst>
      <p:ext uri="{BB962C8B-B14F-4D97-AF65-F5344CB8AC3E}">
        <p14:creationId xmlns:p14="http://schemas.microsoft.com/office/powerpoint/2010/main" val="971530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CE728-1C44-304E-BC25-D06F5DE45A7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44EB58-198A-0947-AA06-B08F15A8DD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236475C-287C-AE44-883E-E90C1B92E73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D90D10-E9EE-9045-B2F2-CACDAD1DFE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FE6CEAC-C4AD-734E-B7CE-C5A496951DB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A0DC47-10A2-2441-B810-651C325BD7D9}"/>
              </a:ext>
            </a:extLst>
          </p:cNvPr>
          <p:cNvSpPr>
            <a:spLocks noGrp="1"/>
          </p:cNvSpPr>
          <p:nvPr>
            <p:ph type="dt" sz="half" idx="10"/>
          </p:nvPr>
        </p:nvSpPr>
        <p:spPr/>
        <p:txBody>
          <a:bodyPr/>
          <a:lstStyle/>
          <a:p>
            <a:fld id="{30185430-7CE7-374B-9FD9-D7321195ABB1}" type="datetimeFigureOut">
              <a:rPr lang="en-US" smtClean="0"/>
              <a:t>2/15/19</a:t>
            </a:fld>
            <a:endParaRPr lang="en-US"/>
          </a:p>
        </p:txBody>
      </p:sp>
      <p:sp>
        <p:nvSpPr>
          <p:cNvPr id="8" name="Footer Placeholder 7">
            <a:extLst>
              <a:ext uri="{FF2B5EF4-FFF2-40B4-BE49-F238E27FC236}">
                <a16:creationId xmlns:a16="http://schemas.microsoft.com/office/drawing/2014/main" id="{3EE5AA29-2F36-4F42-B4B8-760FEBD158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F4264D-A148-B94D-8413-8C05B1166537}"/>
              </a:ext>
            </a:extLst>
          </p:cNvPr>
          <p:cNvSpPr>
            <a:spLocks noGrp="1"/>
          </p:cNvSpPr>
          <p:nvPr>
            <p:ph type="sldNum" sz="quarter" idx="12"/>
          </p:nvPr>
        </p:nvSpPr>
        <p:spPr/>
        <p:txBody>
          <a:bodyPr/>
          <a:lstStyle/>
          <a:p>
            <a:fld id="{3EF81A66-0DA2-E54B-9E60-9351709A60AC}" type="slidenum">
              <a:rPr lang="en-US" smtClean="0"/>
              <a:t>‹#›</a:t>
            </a:fld>
            <a:endParaRPr lang="en-US"/>
          </a:p>
        </p:txBody>
      </p:sp>
    </p:spTree>
    <p:extLst>
      <p:ext uri="{BB962C8B-B14F-4D97-AF65-F5344CB8AC3E}">
        <p14:creationId xmlns:p14="http://schemas.microsoft.com/office/powerpoint/2010/main" val="2529260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8A34A-C210-8D42-B786-237088FF61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FC66B8-B23F-0943-B438-81D1458B5190}"/>
              </a:ext>
            </a:extLst>
          </p:cNvPr>
          <p:cNvSpPr>
            <a:spLocks noGrp="1"/>
          </p:cNvSpPr>
          <p:nvPr>
            <p:ph type="dt" sz="half" idx="10"/>
          </p:nvPr>
        </p:nvSpPr>
        <p:spPr/>
        <p:txBody>
          <a:bodyPr/>
          <a:lstStyle/>
          <a:p>
            <a:fld id="{30185430-7CE7-374B-9FD9-D7321195ABB1}" type="datetimeFigureOut">
              <a:rPr lang="en-US" smtClean="0"/>
              <a:t>2/15/19</a:t>
            </a:fld>
            <a:endParaRPr lang="en-US"/>
          </a:p>
        </p:txBody>
      </p:sp>
      <p:sp>
        <p:nvSpPr>
          <p:cNvPr id="4" name="Footer Placeholder 3">
            <a:extLst>
              <a:ext uri="{FF2B5EF4-FFF2-40B4-BE49-F238E27FC236}">
                <a16:creationId xmlns:a16="http://schemas.microsoft.com/office/drawing/2014/main" id="{D6968C24-183D-DE4C-BF5E-60691A70AE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F671E3-6437-8142-8812-AE4764E934BF}"/>
              </a:ext>
            </a:extLst>
          </p:cNvPr>
          <p:cNvSpPr>
            <a:spLocks noGrp="1"/>
          </p:cNvSpPr>
          <p:nvPr>
            <p:ph type="sldNum" sz="quarter" idx="12"/>
          </p:nvPr>
        </p:nvSpPr>
        <p:spPr/>
        <p:txBody>
          <a:bodyPr/>
          <a:lstStyle/>
          <a:p>
            <a:fld id="{3EF81A66-0DA2-E54B-9E60-9351709A60AC}" type="slidenum">
              <a:rPr lang="en-US" smtClean="0"/>
              <a:t>‹#›</a:t>
            </a:fld>
            <a:endParaRPr lang="en-US"/>
          </a:p>
        </p:txBody>
      </p:sp>
    </p:spTree>
    <p:extLst>
      <p:ext uri="{BB962C8B-B14F-4D97-AF65-F5344CB8AC3E}">
        <p14:creationId xmlns:p14="http://schemas.microsoft.com/office/powerpoint/2010/main" val="770398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B40684-CA5F-DB4A-A500-830D114D2306}"/>
              </a:ext>
            </a:extLst>
          </p:cNvPr>
          <p:cNvSpPr>
            <a:spLocks noGrp="1"/>
          </p:cNvSpPr>
          <p:nvPr>
            <p:ph type="dt" sz="half" idx="10"/>
          </p:nvPr>
        </p:nvSpPr>
        <p:spPr/>
        <p:txBody>
          <a:bodyPr/>
          <a:lstStyle/>
          <a:p>
            <a:fld id="{30185430-7CE7-374B-9FD9-D7321195ABB1}" type="datetimeFigureOut">
              <a:rPr lang="en-US" smtClean="0"/>
              <a:t>2/15/19</a:t>
            </a:fld>
            <a:endParaRPr lang="en-US"/>
          </a:p>
        </p:txBody>
      </p:sp>
      <p:sp>
        <p:nvSpPr>
          <p:cNvPr id="3" name="Footer Placeholder 2">
            <a:extLst>
              <a:ext uri="{FF2B5EF4-FFF2-40B4-BE49-F238E27FC236}">
                <a16:creationId xmlns:a16="http://schemas.microsoft.com/office/drawing/2014/main" id="{C21C3FA8-1976-E44D-9AE3-5B387EBD13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0A95B4-70C8-8749-A232-8B6182F5AAD3}"/>
              </a:ext>
            </a:extLst>
          </p:cNvPr>
          <p:cNvSpPr>
            <a:spLocks noGrp="1"/>
          </p:cNvSpPr>
          <p:nvPr>
            <p:ph type="sldNum" sz="quarter" idx="12"/>
          </p:nvPr>
        </p:nvSpPr>
        <p:spPr/>
        <p:txBody>
          <a:bodyPr/>
          <a:lstStyle/>
          <a:p>
            <a:fld id="{3EF81A66-0DA2-E54B-9E60-9351709A60AC}" type="slidenum">
              <a:rPr lang="en-US" smtClean="0"/>
              <a:t>‹#›</a:t>
            </a:fld>
            <a:endParaRPr lang="en-US"/>
          </a:p>
        </p:txBody>
      </p:sp>
    </p:spTree>
    <p:extLst>
      <p:ext uri="{BB962C8B-B14F-4D97-AF65-F5344CB8AC3E}">
        <p14:creationId xmlns:p14="http://schemas.microsoft.com/office/powerpoint/2010/main" val="1129714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9BF2F-F7EC-3048-853D-294A347BF4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6A8C27-502E-2E41-B635-5900DAD0A7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2F084B-5E53-704F-B7E6-F7794DF54C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4D9D70C-A323-0B46-99C9-67EEB78C276B}"/>
              </a:ext>
            </a:extLst>
          </p:cNvPr>
          <p:cNvSpPr>
            <a:spLocks noGrp="1"/>
          </p:cNvSpPr>
          <p:nvPr>
            <p:ph type="dt" sz="half" idx="10"/>
          </p:nvPr>
        </p:nvSpPr>
        <p:spPr/>
        <p:txBody>
          <a:bodyPr/>
          <a:lstStyle/>
          <a:p>
            <a:fld id="{30185430-7CE7-374B-9FD9-D7321195ABB1}" type="datetimeFigureOut">
              <a:rPr lang="en-US" smtClean="0"/>
              <a:t>2/15/19</a:t>
            </a:fld>
            <a:endParaRPr lang="en-US"/>
          </a:p>
        </p:txBody>
      </p:sp>
      <p:sp>
        <p:nvSpPr>
          <p:cNvPr id="6" name="Footer Placeholder 5">
            <a:extLst>
              <a:ext uri="{FF2B5EF4-FFF2-40B4-BE49-F238E27FC236}">
                <a16:creationId xmlns:a16="http://schemas.microsoft.com/office/drawing/2014/main" id="{3A261811-0C52-9F42-94DF-892926DA4C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C8D191-24A0-1A4A-96E9-982EF7B36778}"/>
              </a:ext>
            </a:extLst>
          </p:cNvPr>
          <p:cNvSpPr>
            <a:spLocks noGrp="1"/>
          </p:cNvSpPr>
          <p:nvPr>
            <p:ph type="sldNum" sz="quarter" idx="12"/>
          </p:nvPr>
        </p:nvSpPr>
        <p:spPr/>
        <p:txBody>
          <a:bodyPr/>
          <a:lstStyle/>
          <a:p>
            <a:fld id="{3EF81A66-0DA2-E54B-9E60-9351709A60AC}" type="slidenum">
              <a:rPr lang="en-US" smtClean="0"/>
              <a:t>‹#›</a:t>
            </a:fld>
            <a:endParaRPr lang="en-US"/>
          </a:p>
        </p:txBody>
      </p:sp>
    </p:spTree>
    <p:extLst>
      <p:ext uri="{BB962C8B-B14F-4D97-AF65-F5344CB8AC3E}">
        <p14:creationId xmlns:p14="http://schemas.microsoft.com/office/powerpoint/2010/main" val="240300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D8544-8FDC-AC4A-B707-95B9582323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8EFADC-B17B-B245-908C-9BBD8A2FE3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974EB-7637-F141-A21D-6378E0E30D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B971623-2F99-484D-93AA-C4A8DFC74AD8}"/>
              </a:ext>
            </a:extLst>
          </p:cNvPr>
          <p:cNvSpPr>
            <a:spLocks noGrp="1"/>
          </p:cNvSpPr>
          <p:nvPr>
            <p:ph type="dt" sz="half" idx="10"/>
          </p:nvPr>
        </p:nvSpPr>
        <p:spPr/>
        <p:txBody>
          <a:bodyPr/>
          <a:lstStyle/>
          <a:p>
            <a:fld id="{30185430-7CE7-374B-9FD9-D7321195ABB1}" type="datetimeFigureOut">
              <a:rPr lang="en-US" smtClean="0"/>
              <a:t>2/15/19</a:t>
            </a:fld>
            <a:endParaRPr lang="en-US"/>
          </a:p>
        </p:txBody>
      </p:sp>
      <p:sp>
        <p:nvSpPr>
          <p:cNvPr id="6" name="Footer Placeholder 5">
            <a:extLst>
              <a:ext uri="{FF2B5EF4-FFF2-40B4-BE49-F238E27FC236}">
                <a16:creationId xmlns:a16="http://schemas.microsoft.com/office/drawing/2014/main" id="{836B12D8-D52D-704F-8DE4-6CD839C9EB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A623D5-BCBA-444E-85FE-52C50047E044}"/>
              </a:ext>
            </a:extLst>
          </p:cNvPr>
          <p:cNvSpPr>
            <a:spLocks noGrp="1"/>
          </p:cNvSpPr>
          <p:nvPr>
            <p:ph type="sldNum" sz="quarter" idx="12"/>
          </p:nvPr>
        </p:nvSpPr>
        <p:spPr/>
        <p:txBody>
          <a:bodyPr/>
          <a:lstStyle/>
          <a:p>
            <a:fld id="{3EF81A66-0DA2-E54B-9E60-9351709A60AC}" type="slidenum">
              <a:rPr lang="en-US" smtClean="0"/>
              <a:t>‹#›</a:t>
            </a:fld>
            <a:endParaRPr lang="en-US"/>
          </a:p>
        </p:txBody>
      </p:sp>
    </p:spTree>
    <p:extLst>
      <p:ext uri="{BB962C8B-B14F-4D97-AF65-F5344CB8AC3E}">
        <p14:creationId xmlns:p14="http://schemas.microsoft.com/office/powerpoint/2010/main" val="404966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E0B75-E337-4441-B6C3-E7E55A09C4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06C591-FF5A-3F4E-85CB-C0B3080694C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40C281-4CE9-4340-9449-857DA5847823}"/>
              </a:ext>
            </a:extLst>
          </p:cNvPr>
          <p:cNvSpPr>
            <a:spLocks noGrp="1"/>
          </p:cNvSpPr>
          <p:nvPr>
            <p:ph type="dt" sz="half" idx="10"/>
          </p:nvPr>
        </p:nvSpPr>
        <p:spPr/>
        <p:txBody>
          <a:bodyPr/>
          <a:lstStyle/>
          <a:p>
            <a:fld id="{30185430-7CE7-374B-9FD9-D7321195ABB1}" type="datetimeFigureOut">
              <a:rPr lang="en-US" smtClean="0"/>
              <a:t>2/15/19</a:t>
            </a:fld>
            <a:endParaRPr lang="en-US"/>
          </a:p>
        </p:txBody>
      </p:sp>
      <p:sp>
        <p:nvSpPr>
          <p:cNvPr id="5" name="Footer Placeholder 4">
            <a:extLst>
              <a:ext uri="{FF2B5EF4-FFF2-40B4-BE49-F238E27FC236}">
                <a16:creationId xmlns:a16="http://schemas.microsoft.com/office/drawing/2014/main" id="{48673ED6-E104-204F-A481-74BF3D52D3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023A7-271A-C447-A3AF-331B4753E0B1}"/>
              </a:ext>
            </a:extLst>
          </p:cNvPr>
          <p:cNvSpPr>
            <a:spLocks noGrp="1"/>
          </p:cNvSpPr>
          <p:nvPr>
            <p:ph type="sldNum" sz="quarter" idx="12"/>
          </p:nvPr>
        </p:nvSpPr>
        <p:spPr/>
        <p:txBody>
          <a:bodyPr/>
          <a:lstStyle/>
          <a:p>
            <a:fld id="{3EF81A66-0DA2-E54B-9E60-9351709A60AC}" type="slidenum">
              <a:rPr lang="en-US" smtClean="0"/>
              <a:t>‹#›</a:t>
            </a:fld>
            <a:endParaRPr lang="en-US"/>
          </a:p>
        </p:txBody>
      </p:sp>
    </p:spTree>
    <p:extLst>
      <p:ext uri="{BB962C8B-B14F-4D97-AF65-F5344CB8AC3E}">
        <p14:creationId xmlns:p14="http://schemas.microsoft.com/office/powerpoint/2010/main" val="74434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353CA3-BF15-6D46-8BB3-3A97FB1520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6F5E60-B36F-9847-A863-A5D02781932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95DD5A-D878-A449-BBF8-E57A9D7FAFC9}"/>
              </a:ext>
            </a:extLst>
          </p:cNvPr>
          <p:cNvSpPr>
            <a:spLocks noGrp="1"/>
          </p:cNvSpPr>
          <p:nvPr>
            <p:ph type="dt" sz="half" idx="10"/>
          </p:nvPr>
        </p:nvSpPr>
        <p:spPr/>
        <p:txBody>
          <a:bodyPr/>
          <a:lstStyle/>
          <a:p>
            <a:fld id="{30185430-7CE7-374B-9FD9-D7321195ABB1}" type="datetimeFigureOut">
              <a:rPr lang="en-US" smtClean="0"/>
              <a:t>2/15/19</a:t>
            </a:fld>
            <a:endParaRPr lang="en-US"/>
          </a:p>
        </p:txBody>
      </p:sp>
      <p:sp>
        <p:nvSpPr>
          <p:cNvPr id="5" name="Footer Placeholder 4">
            <a:extLst>
              <a:ext uri="{FF2B5EF4-FFF2-40B4-BE49-F238E27FC236}">
                <a16:creationId xmlns:a16="http://schemas.microsoft.com/office/drawing/2014/main" id="{5AA1FBFF-1BEA-484A-8663-0AD1A3EEAE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030748-A2B3-E84F-82A4-EBF69C8C0800}"/>
              </a:ext>
            </a:extLst>
          </p:cNvPr>
          <p:cNvSpPr>
            <a:spLocks noGrp="1"/>
          </p:cNvSpPr>
          <p:nvPr>
            <p:ph type="sldNum" sz="quarter" idx="12"/>
          </p:nvPr>
        </p:nvSpPr>
        <p:spPr/>
        <p:txBody>
          <a:bodyPr/>
          <a:lstStyle/>
          <a:p>
            <a:fld id="{3EF81A66-0DA2-E54B-9E60-9351709A60AC}" type="slidenum">
              <a:rPr lang="en-US" smtClean="0"/>
              <a:t>‹#›</a:t>
            </a:fld>
            <a:endParaRPr lang="en-US"/>
          </a:p>
        </p:txBody>
      </p:sp>
    </p:spTree>
    <p:extLst>
      <p:ext uri="{BB962C8B-B14F-4D97-AF65-F5344CB8AC3E}">
        <p14:creationId xmlns:p14="http://schemas.microsoft.com/office/powerpoint/2010/main" val="1329091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C8FEB2-ABCB-6F4F-BBF2-EE94953B0A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662EF4-772B-C54E-B45F-5592AF1780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93D8DA-E907-A64E-8FA8-6C5CD5C802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185430-7CE7-374B-9FD9-D7321195ABB1}" type="datetimeFigureOut">
              <a:rPr lang="en-US" smtClean="0"/>
              <a:t>2/15/19</a:t>
            </a:fld>
            <a:endParaRPr lang="en-US"/>
          </a:p>
        </p:txBody>
      </p:sp>
      <p:sp>
        <p:nvSpPr>
          <p:cNvPr id="5" name="Footer Placeholder 4">
            <a:extLst>
              <a:ext uri="{FF2B5EF4-FFF2-40B4-BE49-F238E27FC236}">
                <a16:creationId xmlns:a16="http://schemas.microsoft.com/office/drawing/2014/main" id="{B4FE683D-72FB-EE4A-80A8-11764ED1E4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267F7B1-2AA1-214C-AABE-51D2ECDCF9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F81A66-0DA2-E54B-9E60-9351709A60AC}" type="slidenum">
              <a:rPr lang="en-US" smtClean="0"/>
              <a:t>‹#›</a:t>
            </a:fld>
            <a:endParaRPr lang="en-US"/>
          </a:p>
        </p:txBody>
      </p:sp>
    </p:spTree>
    <p:extLst>
      <p:ext uri="{BB962C8B-B14F-4D97-AF65-F5344CB8AC3E}">
        <p14:creationId xmlns:p14="http://schemas.microsoft.com/office/powerpoint/2010/main" val="3824445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F55FE-0EB5-9F48-9DAF-102558D3C79F}"/>
              </a:ext>
            </a:extLst>
          </p:cNvPr>
          <p:cNvSpPr>
            <a:spLocks noGrp="1"/>
          </p:cNvSpPr>
          <p:nvPr>
            <p:ph type="ctrTitle"/>
          </p:nvPr>
        </p:nvSpPr>
        <p:spPr>
          <a:xfrm>
            <a:off x="0" y="1122363"/>
            <a:ext cx="7429500" cy="2387600"/>
          </a:xfrm>
        </p:spPr>
        <p:txBody>
          <a:bodyPr/>
          <a:lstStyle/>
          <a:p>
            <a:endParaRPr lang="en-US" dirty="0"/>
          </a:p>
        </p:txBody>
      </p:sp>
      <p:sp>
        <p:nvSpPr>
          <p:cNvPr id="3" name="Subtitle 2">
            <a:extLst>
              <a:ext uri="{FF2B5EF4-FFF2-40B4-BE49-F238E27FC236}">
                <a16:creationId xmlns:a16="http://schemas.microsoft.com/office/drawing/2014/main" id="{72C50D64-42D4-3F46-8BD7-06F56A0C208C}"/>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E67C11AC-1F73-1C42-84EE-B2CD037590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9500" y="0"/>
            <a:ext cx="4762500" cy="6858000"/>
          </a:xfrm>
          <a:prstGeom prst="rect">
            <a:avLst/>
          </a:prstGeom>
        </p:spPr>
      </p:pic>
      <p:sp>
        <p:nvSpPr>
          <p:cNvPr id="8" name="Rectangle 7">
            <a:extLst>
              <a:ext uri="{FF2B5EF4-FFF2-40B4-BE49-F238E27FC236}">
                <a16:creationId xmlns:a16="http://schemas.microsoft.com/office/drawing/2014/main" id="{4CD2FFB1-6282-5445-889C-0E2C430C5DFF}"/>
              </a:ext>
            </a:extLst>
          </p:cNvPr>
          <p:cNvSpPr/>
          <p:nvPr/>
        </p:nvSpPr>
        <p:spPr>
          <a:xfrm>
            <a:off x="200024" y="-6353"/>
            <a:ext cx="7229475" cy="5447645"/>
          </a:xfrm>
          <a:prstGeom prst="rect">
            <a:avLst/>
          </a:prstGeom>
          <a:noFill/>
        </p:spPr>
        <p:txBody>
          <a:bodyPr wrap="square" lIns="91440" tIns="45720" rIns="91440" bIns="45720">
            <a:spAutoFit/>
          </a:bodyPr>
          <a:lstStyle/>
          <a:p>
            <a:pPr algn="ctr"/>
            <a:r>
              <a:rPr lang="en-US" sz="4800" b="1" cap="none" spc="0" dirty="0">
                <a:ln w="6600">
                  <a:solidFill>
                    <a:schemeClr val="accent2"/>
                  </a:solidFill>
                  <a:prstDash val="solid"/>
                </a:ln>
                <a:solidFill>
                  <a:srgbClr val="FFFFFF"/>
                </a:solidFill>
                <a:effectLst>
                  <a:outerShdw dist="38100" dir="2700000" algn="tl" rotWithShape="0">
                    <a:schemeClr val="accent2"/>
                  </a:outerShdw>
                </a:effectLst>
              </a:rPr>
              <a:t>No mother tongue in our</a:t>
            </a:r>
          </a:p>
          <a:p>
            <a:pPr algn="ctr"/>
            <a:r>
              <a:rPr lang="en-US" sz="4800" b="1" dirty="0">
                <a:ln w="6600">
                  <a:solidFill>
                    <a:schemeClr val="accent2"/>
                  </a:solidFill>
                  <a:prstDash val="solid"/>
                </a:ln>
                <a:solidFill>
                  <a:srgbClr val="FFFFFF"/>
                </a:solidFill>
                <a:effectLst>
                  <a:outerShdw dist="38100" dir="2700000" algn="tl" rotWithShape="0">
                    <a:schemeClr val="accent2"/>
                  </a:outerShdw>
                </a:effectLst>
              </a:rPr>
              <a:t>tongues: a postcolonial</a:t>
            </a:r>
          </a:p>
          <a:p>
            <a:pPr algn="ctr"/>
            <a:r>
              <a:rPr lang="en-US" sz="4800" b="1" dirty="0">
                <a:ln w="6600">
                  <a:solidFill>
                    <a:schemeClr val="accent2"/>
                  </a:solidFill>
                  <a:prstDash val="solid"/>
                </a:ln>
                <a:solidFill>
                  <a:srgbClr val="FFFFFF"/>
                </a:solidFill>
                <a:effectLst>
                  <a:outerShdw dist="38100" dir="2700000" algn="tl" rotWithShape="0">
                    <a:schemeClr val="accent2"/>
                  </a:outerShdw>
                </a:effectLst>
              </a:rPr>
              <a:t>s</a:t>
            </a:r>
            <a:r>
              <a:rPr lang="en-US" sz="4800" b="1" cap="none" spc="0" dirty="0">
                <a:ln w="6600">
                  <a:solidFill>
                    <a:schemeClr val="accent2"/>
                  </a:solidFill>
                  <a:prstDash val="solid"/>
                </a:ln>
                <a:solidFill>
                  <a:srgbClr val="FFFFFF"/>
                </a:solidFill>
                <a:effectLst>
                  <a:outerShdw dist="38100" dir="2700000" algn="tl" rotWithShape="0">
                    <a:schemeClr val="accent2"/>
                  </a:outerShdw>
                </a:effectLst>
              </a:rPr>
              <a:t>tudy of the status of English and Hindi in present-day Odisha</a:t>
            </a:r>
          </a:p>
          <a:p>
            <a:endParaRPr lang="en-US" sz="5400" b="1" dirty="0">
              <a:ln w="6600">
                <a:solidFill>
                  <a:schemeClr val="accent2"/>
                </a:solidFill>
                <a:prstDash val="solid"/>
              </a:ln>
              <a:solidFill>
                <a:srgbClr val="FFFFFF"/>
              </a:solidFill>
              <a:effectLst>
                <a:outerShdw dist="38100" dir="2700000" algn="tl" rotWithShape="0">
                  <a:schemeClr val="accent2"/>
                </a:outerShdw>
              </a:effectLst>
            </a:endParaRPr>
          </a:p>
          <a:p>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9" name="Rectangle 8">
            <a:extLst>
              <a:ext uri="{FF2B5EF4-FFF2-40B4-BE49-F238E27FC236}">
                <a16:creationId xmlns:a16="http://schemas.microsoft.com/office/drawing/2014/main" id="{384000AE-F0C5-E64D-B614-7EBBA453E94E}"/>
              </a:ext>
            </a:extLst>
          </p:cNvPr>
          <p:cNvSpPr/>
          <p:nvPr/>
        </p:nvSpPr>
        <p:spPr>
          <a:xfrm>
            <a:off x="0" y="4467531"/>
            <a:ext cx="7429500" cy="2308324"/>
          </a:xfrm>
          <a:prstGeom prst="rect">
            <a:avLst/>
          </a:prstGeom>
          <a:noFill/>
        </p:spPr>
        <p:txBody>
          <a:bodyPr wrap="squar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A PRESENTATION </a:t>
            </a:r>
          </a:p>
          <a:p>
            <a:pPr algn="ctr"/>
            <a:r>
              <a:rPr lang="en-US" sz="3600" b="1" cap="none" spc="0" dirty="0">
                <a:ln w="22225">
                  <a:solidFill>
                    <a:schemeClr val="accent2"/>
                  </a:solidFill>
                  <a:prstDash val="solid"/>
                </a:ln>
                <a:solidFill>
                  <a:schemeClr val="accent2">
                    <a:lumMod val="40000"/>
                    <a:lumOff val="60000"/>
                  </a:schemeClr>
                </a:solidFill>
                <a:effectLst/>
              </a:rPr>
              <a:t>BY DR.MANISHA MISHRA</a:t>
            </a:r>
          </a:p>
          <a:p>
            <a:pPr algn="ctr"/>
            <a:r>
              <a:rPr lang="en-US" sz="3600" b="1" dirty="0">
                <a:ln w="22225">
                  <a:solidFill>
                    <a:schemeClr val="accent2"/>
                  </a:solidFill>
                  <a:prstDash val="solid"/>
                </a:ln>
                <a:solidFill>
                  <a:schemeClr val="accent2">
                    <a:lumMod val="40000"/>
                    <a:lumOff val="60000"/>
                  </a:schemeClr>
                </a:solidFill>
              </a:rPr>
              <a:t>Assistant Professor of English</a:t>
            </a:r>
          </a:p>
          <a:p>
            <a:pPr algn="ctr"/>
            <a:r>
              <a:rPr lang="en-US" sz="3600" b="1" cap="none" spc="0" dirty="0">
                <a:ln w="22225">
                  <a:solidFill>
                    <a:schemeClr val="accent2"/>
                  </a:solidFill>
                  <a:prstDash val="solid"/>
                </a:ln>
                <a:solidFill>
                  <a:schemeClr val="accent2">
                    <a:lumMod val="40000"/>
                    <a:lumOff val="60000"/>
                  </a:schemeClr>
                </a:solidFill>
                <a:effectLst/>
              </a:rPr>
              <a:t>R.D Women’s University</a:t>
            </a:r>
          </a:p>
        </p:txBody>
      </p:sp>
    </p:spTree>
    <p:extLst>
      <p:ext uri="{BB962C8B-B14F-4D97-AF65-F5344CB8AC3E}">
        <p14:creationId xmlns:p14="http://schemas.microsoft.com/office/powerpoint/2010/main" val="1889166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5520237-F768-F64A-B834-23F81080F24D}"/>
              </a:ext>
            </a:extLst>
          </p:cNvPr>
          <p:cNvSpPr txBox="1"/>
          <p:nvPr/>
        </p:nvSpPr>
        <p:spPr>
          <a:xfrm>
            <a:off x="1257300" y="257180"/>
            <a:ext cx="9172575" cy="1008063"/>
          </a:xfrm>
          <a:prstGeom prst="rect">
            <a:avLst/>
          </a:prstGeom>
          <a:solidFill>
            <a:schemeClr val="bg2"/>
          </a:solidFill>
        </p:spPr>
        <p:txBody>
          <a:bodyPr wrap="square" rtlCol="0">
            <a:spAutoFit/>
          </a:bodyPr>
          <a:lstStyle/>
          <a:p>
            <a:endParaRPr lang="en-US" dirty="0"/>
          </a:p>
        </p:txBody>
      </p:sp>
      <p:sp>
        <p:nvSpPr>
          <p:cNvPr id="10" name="Rectangle 9">
            <a:extLst>
              <a:ext uri="{FF2B5EF4-FFF2-40B4-BE49-F238E27FC236}">
                <a16:creationId xmlns:a16="http://schemas.microsoft.com/office/drawing/2014/main" id="{AD78D3EE-F75E-8C48-9904-B1CF860CAB50}"/>
              </a:ext>
            </a:extLst>
          </p:cNvPr>
          <p:cNvSpPr/>
          <p:nvPr/>
        </p:nvSpPr>
        <p:spPr>
          <a:xfrm>
            <a:off x="3041707" y="281275"/>
            <a:ext cx="6108595"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SCOPE OF MY PAPER</a:t>
            </a:r>
          </a:p>
        </p:txBody>
      </p:sp>
      <p:pic>
        <p:nvPicPr>
          <p:cNvPr id="15" name="Picture 14">
            <a:extLst>
              <a:ext uri="{FF2B5EF4-FFF2-40B4-BE49-F238E27FC236}">
                <a16:creationId xmlns:a16="http://schemas.microsoft.com/office/drawing/2014/main" id="{EBE7EA0D-BF7D-9141-85AD-2F99975311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3901" y="1428748"/>
            <a:ext cx="3714749" cy="5300666"/>
          </a:xfrm>
          <a:prstGeom prst="rect">
            <a:avLst/>
          </a:prstGeom>
        </p:spPr>
      </p:pic>
      <p:sp>
        <p:nvSpPr>
          <p:cNvPr id="18" name="Title 17">
            <a:extLst>
              <a:ext uri="{FF2B5EF4-FFF2-40B4-BE49-F238E27FC236}">
                <a16:creationId xmlns:a16="http://schemas.microsoft.com/office/drawing/2014/main" id="{7E294084-F921-C840-8854-3111FD9392A3}"/>
              </a:ext>
            </a:extLst>
          </p:cNvPr>
          <p:cNvSpPr>
            <a:spLocks noGrp="1"/>
          </p:cNvSpPr>
          <p:nvPr>
            <p:ph type="ctrTitle"/>
          </p:nvPr>
        </p:nvSpPr>
        <p:spPr>
          <a:xfrm>
            <a:off x="228599" y="1514475"/>
            <a:ext cx="8115301" cy="5057776"/>
          </a:xfrm>
        </p:spPr>
        <p:txBody>
          <a:bodyPr>
            <a:normAutofit fontScale="90000"/>
          </a:bodyPr>
          <a:lstStyle/>
          <a:p>
            <a:pPr algn="just"/>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Even after 71 years of Independence,</a:t>
            </a:r>
            <a:br>
              <a:rPr lang="en-US" sz="36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postcolonial hangover still persists.</a:t>
            </a:r>
            <a:br>
              <a:rPr lang="en-US" sz="36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Odisha is no exception. One of the repercussions of this is the growing precedence of the other tongue over the mother tongue. The scope of my paper</a:t>
            </a:r>
            <a:br>
              <a:rPr lang="en-US" sz="36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is to study the negative consequences of language diversity in Odisha that has become a threat to Odia language. </a:t>
            </a:r>
            <a:br>
              <a:rPr lang="en-US" sz="3600" b="1" dirty="0">
                <a:solidFill>
                  <a:schemeClr val="bg1"/>
                </a:solidFill>
                <a:latin typeface="Arial" panose="020B0604020202020204" pitchFamily="34" charset="0"/>
                <a:cs typeface="Arial" panose="020B0604020202020204" pitchFamily="34" charset="0"/>
              </a:rPr>
            </a:br>
            <a:endParaRPr lang="en-US" sz="3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9933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5520237-F768-F64A-B834-23F81080F24D}"/>
              </a:ext>
            </a:extLst>
          </p:cNvPr>
          <p:cNvSpPr txBox="1"/>
          <p:nvPr/>
        </p:nvSpPr>
        <p:spPr>
          <a:xfrm>
            <a:off x="342900" y="257180"/>
            <a:ext cx="11610197" cy="1008063"/>
          </a:xfrm>
          <a:prstGeom prst="rect">
            <a:avLst/>
          </a:prstGeom>
          <a:solidFill>
            <a:schemeClr val="bg2"/>
          </a:solidFill>
        </p:spPr>
        <p:txBody>
          <a:bodyPr wrap="square" rtlCol="0">
            <a:spAutoFit/>
          </a:bodyPr>
          <a:lstStyle/>
          <a:p>
            <a:endParaRPr lang="en-US" dirty="0"/>
          </a:p>
        </p:txBody>
      </p:sp>
      <p:sp>
        <p:nvSpPr>
          <p:cNvPr id="10" name="Rectangle 9">
            <a:extLst>
              <a:ext uri="{FF2B5EF4-FFF2-40B4-BE49-F238E27FC236}">
                <a16:creationId xmlns:a16="http://schemas.microsoft.com/office/drawing/2014/main" id="{AD78D3EE-F75E-8C48-9904-B1CF860CAB50}"/>
              </a:ext>
            </a:extLst>
          </p:cNvPr>
          <p:cNvSpPr/>
          <p:nvPr/>
        </p:nvSpPr>
        <p:spPr>
          <a:xfrm>
            <a:off x="238928" y="281275"/>
            <a:ext cx="11714169"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RESEARCH INTENT AND METHODOLOGY</a:t>
            </a:r>
          </a:p>
        </p:txBody>
      </p:sp>
      <p:sp>
        <p:nvSpPr>
          <p:cNvPr id="18" name="Title 17">
            <a:extLst>
              <a:ext uri="{FF2B5EF4-FFF2-40B4-BE49-F238E27FC236}">
                <a16:creationId xmlns:a16="http://schemas.microsoft.com/office/drawing/2014/main" id="{7E294084-F921-C840-8854-3111FD9392A3}"/>
              </a:ext>
            </a:extLst>
          </p:cNvPr>
          <p:cNvSpPr>
            <a:spLocks noGrp="1"/>
          </p:cNvSpPr>
          <p:nvPr>
            <p:ph type="ctrTitle"/>
          </p:nvPr>
        </p:nvSpPr>
        <p:spPr>
          <a:xfrm>
            <a:off x="142871" y="1457341"/>
            <a:ext cx="8115301" cy="4986345"/>
          </a:xfrm>
        </p:spPr>
        <p:txBody>
          <a:bodyPr>
            <a:normAutofit fontScale="90000"/>
          </a:bodyPr>
          <a:lstStyle/>
          <a:p>
            <a:pPr algn="just"/>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The purpose of my research is to find out the reasons behind the phenomenon of Odia people drifting away from using their mother tongue. I have used empirical survey method to arrive at my conclusions. The survey was done among the urban elites of Odisha- a wide range of people from academicians, media persons to language experts, sociologists, government and non-governmental </a:t>
            </a:r>
            <a:r>
              <a:rPr lang="en-US" sz="3600" b="1" dirty="0" err="1">
                <a:solidFill>
                  <a:schemeClr val="bg1"/>
                </a:solidFill>
                <a:latin typeface="Arial" panose="020B0604020202020204" pitchFamily="34" charset="0"/>
                <a:cs typeface="Arial" panose="020B0604020202020204" pitchFamily="34" charset="0"/>
              </a:rPr>
              <a:t>organisations</a:t>
            </a:r>
            <a:r>
              <a:rPr lang="en-US" sz="3600" b="1" dirty="0">
                <a:solidFill>
                  <a:schemeClr val="bg1"/>
                </a:solidFill>
                <a:latin typeface="Arial" panose="020B0604020202020204" pitchFamily="34" charset="0"/>
                <a:cs typeface="Arial" panose="020B0604020202020204" pitchFamily="34" charset="0"/>
              </a:rPr>
              <a:t>. </a:t>
            </a:r>
          </a:p>
        </p:txBody>
      </p:sp>
      <p:pic>
        <p:nvPicPr>
          <p:cNvPr id="3" name="Picture 2">
            <a:extLst>
              <a:ext uri="{FF2B5EF4-FFF2-40B4-BE49-F238E27FC236}">
                <a16:creationId xmlns:a16="http://schemas.microsoft.com/office/drawing/2014/main" id="{79C21E5E-0E18-8A49-B6D5-CC339C084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8172" y="1517980"/>
            <a:ext cx="3814767" cy="4768520"/>
          </a:xfrm>
          <a:prstGeom prst="rect">
            <a:avLst/>
          </a:prstGeom>
        </p:spPr>
      </p:pic>
    </p:spTree>
    <p:extLst>
      <p:ext uri="{BB962C8B-B14F-4D97-AF65-F5344CB8AC3E}">
        <p14:creationId xmlns:p14="http://schemas.microsoft.com/office/powerpoint/2010/main" val="1494967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5520237-F768-F64A-B834-23F81080F24D}"/>
              </a:ext>
            </a:extLst>
          </p:cNvPr>
          <p:cNvSpPr txBox="1"/>
          <p:nvPr/>
        </p:nvSpPr>
        <p:spPr>
          <a:xfrm>
            <a:off x="342900" y="257180"/>
            <a:ext cx="11610197" cy="1008063"/>
          </a:xfrm>
          <a:prstGeom prst="rect">
            <a:avLst/>
          </a:prstGeom>
          <a:solidFill>
            <a:schemeClr val="bg2"/>
          </a:solidFill>
        </p:spPr>
        <p:txBody>
          <a:bodyPr wrap="square" rtlCol="0">
            <a:spAutoFit/>
          </a:bodyPr>
          <a:lstStyle/>
          <a:p>
            <a:endParaRPr lang="en-US" dirty="0"/>
          </a:p>
        </p:txBody>
      </p:sp>
      <p:sp>
        <p:nvSpPr>
          <p:cNvPr id="10" name="Rectangle 9">
            <a:extLst>
              <a:ext uri="{FF2B5EF4-FFF2-40B4-BE49-F238E27FC236}">
                <a16:creationId xmlns:a16="http://schemas.microsoft.com/office/drawing/2014/main" id="{AD78D3EE-F75E-8C48-9904-B1CF860CAB50}"/>
              </a:ext>
            </a:extLst>
          </p:cNvPr>
          <p:cNvSpPr/>
          <p:nvPr/>
        </p:nvSpPr>
        <p:spPr>
          <a:xfrm>
            <a:off x="171831" y="281275"/>
            <a:ext cx="11848373"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LANGUAGE SCENARIO IN ODISHA TODAY</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18" name="Title 17">
            <a:extLst>
              <a:ext uri="{FF2B5EF4-FFF2-40B4-BE49-F238E27FC236}">
                <a16:creationId xmlns:a16="http://schemas.microsoft.com/office/drawing/2014/main" id="{7E294084-F921-C840-8854-3111FD9392A3}"/>
              </a:ext>
            </a:extLst>
          </p:cNvPr>
          <p:cNvSpPr>
            <a:spLocks noGrp="1"/>
          </p:cNvSpPr>
          <p:nvPr>
            <p:ph type="ctrTitle"/>
          </p:nvPr>
        </p:nvSpPr>
        <p:spPr>
          <a:xfrm>
            <a:off x="342900" y="1465268"/>
            <a:ext cx="8115301" cy="6539195"/>
          </a:xfrm>
        </p:spPr>
        <p:txBody>
          <a:bodyPr>
            <a:normAutofit fontScale="90000"/>
          </a:bodyPr>
          <a:lstStyle/>
          <a:p>
            <a:pPr marL="571500" indent="-571500" algn="l">
              <a:lnSpc>
                <a:spcPct val="200000"/>
              </a:lnSpc>
              <a:buClr>
                <a:schemeClr val="bg1"/>
              </a:buClr>
              <a:buFont typeface="Wingdings" pitchFamily="2" charset="2"/>
              <a:buChar char="v"/>
            </a:pP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CASE STUDY 1: GARIMA</a:t>
            </a:r>
            <a:br>
              <a:rPr lang="en-US" sz="36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CASE STUDY 2: RAJA NARAYAN</a:t>
            </a:r>
            <a:br>
              <a:rPr lang="en-US" sz="36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CASE STUDY 3: SAMBIT AND RAVI</a:t>
            </a:r>
            <a:br>
              <a:rPr lang="en-US" sz="36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GREETINGS</a:t>
            </a:r>
            <a:br>
              <a:rPr lang="en-US" sz="36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LANGUAGE AT PUBLIC PLACES</a:t>
            </a:r>
            <a:br>
              <a:rPr lang="en-US" sz="3600" b="1" dirty="0">
                <a:solidFill>
                  <a:schemeClr val="bg1"/>
                </a:solidFill>
                <a:latin typeface="Arial" panose="020B0604020202020204" pitchFamily="34" charset="0"/>
                <a:cs typeface="Arial" panose="020B0604020202020204" pitchFamily="34" charset="0"/>
              </a:rPr>
            </a:br>
            <a:br>
              <a:rPr lang="en-US" sz="3600" b="1" dirty="0">
                <a:solidFill>
                  <a:schemeClr val="bg1"/>
                </a:solidFill>
                <a:latin typeface="Arial" panose="020B0604020202020204" pitchFamily="34" charset="0"/>
                <a:cs typeface="Arial" panose="020B0604020202020204" pitchFamily="34" charset="0"/>
              </a:rPr>
            </a:br>
            <a:endParaRPr lang="en-US" sz="3600" b="1"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15A019E-8C37-164F-9C15-8FC03C6AD3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8138" y="1465268"/>
            <a:ext cx="4062066" cy="5149845"/>
          </a:xfrm>
          <a:prstGeom prst="rect">
            <a:avLst/>
          </a:prstGeom>
        </p:spPr>
      </p:pic>
    </p:spTree>
    <p:extLst>
      <p:ext uri="{BB962C8B-B14F-4D97-AF65-F5344CB8AC3E}">
        <p14:creationId xmlns:p14="http://schemas.microsoft.com/office/powerpoint/2010/main" val="2547951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5520237-F768-F64A-B834-23F81080F24D}"/>
              </a:ext>
            </a:extLst>
          </p:cNvPr>
          <p:cNvSpPr txBox="1"/>
          <p:nvPr/>
        </p:nvSpPr>
        <p:spPr>
          <a:xfrm>
            <a:off x="342900" y="257180"/>
            <a:ext cx="11610197" cy="1008063"/>
          </a:xfrm>
          <a:prstGeom prst="rect">
            <a:avLst/>
          </a:prstGeom>
          <a:solidFill>
            <a:schemeClr val="bg2"/>
          </a:solidFill>
        </p:spPr>
        <p:txBody>
          <a:bodyPr wrap="square" rtlCol="0">
            <a:spAutoFit/>
          </a:bodyPr>
          <a:lstStyle/>
          <a:p>
            <a:endParaRPr lang="en-US" dirty="0"/>
          </a:p>
        </p:txBody>
      </p:sp>
      <p:sp>
        <p:nvSpPr>
          <p:cNvPr id="18" name="Title 17">
            <a:extLst>
              <a:ext uri="{FF2B5EF4-FFF2-40B4-BE49-F238E27FC236}">
                <a16:creationId xmlns:a16="http://schemas.microsoft.com/office/drawing/2014/main" id="{7E294084-F921-C840-8854-3111FD9392A3}"/>
              </a:ext>
            </a:extLst>
          </p:cNvPr>
          <p:cNvSpPr>
            <a:spLocks noGrp="1"/>
          </p:cNvSpPr>
          <p:nvPr>
            <p:ph type="ctrTitle"/>
          </p:nvPr>
        </p:nvSpPr>
        <p:spPr>
          <a:xfrm>
            <a:off x="142871" y="1336683"/>
            <a:ext cx="8115301" cy="8693144"/>
          </a:xfrm>
        </p:spPr>
        <p:txBody>
          <a:bodyPr>
            <a:normAutofit fontScale="90000"/>
          </a:bodyPr>
          <a:lstStyle/>
          <a:p>
            <a:pPr algn="l"/>
            <a:r>
              <a:rPr lang="en-US" sz="3600" b="1" dirty="0">
                <a:solidFill>
                  <a:schemeClr val="bg1"/>
                </a:solidFill>
                <a:latin typeface="Arial" panose="020B0604020202020204" pitchFamily="34" charset="0"/>
                <a:cs typeface="Arial" panose="020B0604020202020204" pitchFamily="34" charset="0"/>
              </a:rPr>
              <a:t>STATUS OF HINDI VIS-À-VIS STATUS OF ENGLISH AND ODIA IN ODISHA</a:t>
            </a:r>
            <a:br>
              <a:rPr lang="en-US" sz="3600" b="1" dirty="0">
                <a:solidFill>
                  <a:schemeClr val="bg1"/>
                </a:solidFill>
                <a:latin typeface="Arial" panose="020B0604020202020204" pitchFamily="34" charset="0"/>
                <a:cs typeface="Arial" panose="020B0604020202020204" pitchFamily="34" charset="0"/>
              </a:rPr>
            </a:br>
            <a:br>
              <a:rPr lang="en-US" sz="36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USING ODIA AND INFERIORITY COMPLEX</a:t>
            </a:r>
            <a:br>
              <a:rPr lang="en-US" sz="3600" b="1" dirty="0">
                <a:solidFill>
                  <a:schemeClr val="bg1"/>
                </a:solidFill>
                <a:latin typeface="Arial" panose="020B0604020202020204" pitchFamily="34" charset="0"/>
                <a:cs typeface="Arial" panose="020B0604020202020204" pitchFamily="34" charset="0"/>
              </a:rPr>
            </a:br>
            <a:br>
              <a:rPr lang="en-US" sz="36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ODIA AND YOUNGER GENERATION ODIAS</a:t>
            </a:r>
            <a:br>
              <a:rPr lang="en-US" sz="3600" b="1" dirty="0">
                <a:solidFill>
                  <a:schemeClr val="bg1"/>
                </a:solidFill>
                <a:latin typeface="Arial" panose="020B0604020202020204" pitchFamily="34" charset="0"/>
                <a:cs typeface="Arial" panose="020B0604020202020204" pitchFamily="34" charset="0"/>
              </a:rPr>
            </a:br>
            <a:br>
              <a:rPr lang="en-US" sz="36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BOOKS IN ODIA AND ITS STATUS</a:t>
            </a:r>
            <a:br>
              <a:rPr lang="en-US" sz="3600" b="1" dirty="0">
                <a:solidFill>
                  <a:schemeClr val="bg1"/>
                </a:solidFill>
                <a:latin typeface="Arial" panose="020B0604020202020204" pitchFamily="34" charset="0"/>
                <a:cs typeface="Arial" panose="020B0604020202020204" pitchFamily="34" charset="0"/>
              </a:rPr>
            </a:br>
            <a:br>
              <a:rPr lang="en-US" sz="36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ODIA NOT SO TECHNO-SAVVY</a:t>
            </a:r>
            <a:br>
              <a:rPr lang="en-US" sz="3600" b="1" dirty="0">
                <a:solidFill>
                  <a:schemeClr val="bg1"/>
                </a:solidFill>
                <a:latin typeface="Arial" panose="020B0604020202020204" pitchFamily="34" charset="0"/>
                <a:cs typeface="Arial" panose="020B0604020202020204" pitchFamily="34" charset="0"/>
              </a:rPr>
            </a:br>
            <a:br>
              <a:rPr lang="en-US" sz="36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endParaRPr lang="en-US" sz="3600" b="1"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C3FEB06F-2B93-0145-84F5-293290E261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8172" y="1457340"/>
            <a:ext cx="3694925" cy="4986345"/>
          </a:xfrm>
          <a:prstGeom prst="rect">
            <a:avLst/>
          </a:prstGeom>
        </p:spPr>
      </p:pic>
      <p:sp>
        <p:nvSpPr>
          <p:cNvPr id="5" name="Rectangle 4">
            <a:extLst>
              <a:ext uri="{FF2B5EF4-FFF2-40B4-BE49-F238E27FC236}">
                <a16:creationId xmlns:a16="http://schemas.microsoft.com/office/drawing/2014/main" id="{9EB5A9DA-79C4-EE4C-94B5-76C5D430E05E}"/>
              </a:ext>
            </a:extLst>
          </p:cNvPr>
          <p:cNvSpPr/>
          <p:nvPr/>
        </p:nvSpPr>
        <p:spPr>
          <a:xfrm>
            <a:off x="-10669" y="257180"/>
            <a:ext cx="11963766" cy="92333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HINDI VS ENGLISH/ODIA IN ODISHA</a:t>
            </a:r>
          </a:p>
        </p:txBody>
      </p:sp>
    </p:spTree>
    <p:extLst>
      <p:ext uri="{BB962C8B-B14F-4D97-AF65-F5344CB8AC3E}">
        <p14:creationId xmlns:p14="http://schemas.microsoft.com/office/powerpoint/2010/main" val="74722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5520237-F768-F64A-B834-23F81080F24D}"/>
              </a:ext>
            </a:extLst>
          </p:cNvPr>
          <p:cNvSpPr txBox="1"/>
          <p:nvPr/>
        </p:nvSpPr>
        <p:spPr>
          <a:xfrm>
            <a:off x="342900" y="257180"/>
            <a:ext cx="11610197" cy="1008063"/>
          </a:xfrm>
          <a:prstGeom prst="rect">
            <a:avLst/>
          </a:prstGeom>
          <a:solidFill>
            <a:schemeClr val="bg2"/>
          </a:solidFill>
        </p:spPr>
        <p:txBody>
          <a:bodyPr wrap="square" rtlCol="0">
            <a:spAutoFit/>
          </a:bodyPr>
          <a:lstStyle/>
          <a:p>
            <a:endParaRPr lang="en-US" dirty="0"/>
          </a:p>
        </p:txBody>
      </p:sp>
      <p:sp>
        <p:nvSpPr>
          <p:cNvPr id="18" name="Title 17">
            <a:extLst>
              <a:ext uri="{FF2B5EF4-FFF2-40B4-BE49-F238E27FC236}">
                <a16:creationId xmlns:a16="http://schemas.microsoft.com/office/drawing/2014/main" id="{7E294084-F921-C840-8854-3111FD9392A3}"/>
              </a:ext>
            </a:extLst>
          </p:cNvPr>
          <p:cNvSpPr>
            <a:spLocks noGrp="1"/>
          </p:cNvSpPr>
          <p:nvPr>
            <p:ph type="ctrTitle"/>
          </p:nvPr>
        </p:nvSpPr>
        <p:spPr>
          <a:xfrm>
            <a:off x="142871" y="1643084"/>
            <a:ext cx="7672393" cy="1371579"/>
          </a:xfrm>
        </p:spPr>
        <p:txBody>
          <a:bodyPr>
            <a:normAutofit fontScale="90000"/>
          </a:bodyPr>
          <a:lstStyle/>
          <a:p>
            <a:pPr algn="l"/>
            <a:br>
              <a:rPr lang="en-US" sz="3600" b="1" dirty="0">
                <a:solidFill>
                  <a:schemeClr val="bg1"/>
                </a:solidFill>
                <a:latin typeface="Arial" panose="020B0604020202020204" pitchFamily="34" charset="0"/>
                <a:cs typeface="Arial" panose="020B0604020202020204" pitchFamily="34" charset="0"/>
              </a:rPr>
            </a:br>
            <a:br>
              <a:rPr lang="en-US" sz="36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endParaRPr lang="en-US" sz="3600" b="1" dirty="0">
              <a:solidFill>
                <a:schemeClr val="bg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9EB5A9DA-79C4-EE4C-94B5-76C5D430E05E}"/>
              </a:ext>
            </a:extLst>
          </p:cNvPr>
          <p:cNvSpPr/>
          <p:nvPr/>
        </p:nvSpPr>
        <p:spPr>
          <a:xfrm>
            <a:off x="-10669" y="257180"/>
            <a:ext cx="11963766" cy="92333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GREATER THREAT: HINDI OR ENGLISH?</a:t>
            </a:r>
          </a:p>
        </p:txBody>
      </p:sp>
      <p:pic>
        <p:nvPicPr>
          <p:cNvPr id="3" name="Picture 2">
            <a:extLst>
              <a:ext uri="{FF2B5EF4-FFF2-40B4-BE49-F238E27FC236}">
                <a16:creationId xmlns:a16="http://schemas.microsoft.com/office/drawing/2014/main" id="{A1E3C5A8-3CA3-254D-8ABD-7128A65D14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5264" y="1489074"/>
            <a:ext cx="4137834" cy="4697413"/>
          </a:xfrm>
          <a:prstGeom prst="rect">
            <a:avLst/>
          </a:prstGeom>
        </p:spPr>
      </p:pic>
      <p:sp>
        <p:nvSpPr>
          <p:cNvPr id="8" name="Title 17">
            <a:extLst>
              <a:ext uri="{FF2B5EF4-FFF2-40B4-BE49-F238E27FC236}">
                <a16:creationId xmlns:a16="http://schemas.microsoft.com/office/drawing/2014/main" id="{9F03E9D8-5B0F-C34B-8FB9-E1143817BDA0}"/>
              </a:ext>
            </a:extLst>
          </p:cNvPr>
          <p:cNvSpPr txBox="1">
            <a:spLocks/>
          </p:cNvSpPr>
          <p:nvPr/>
        </p:nvSpPr>
        <p:spPr>
          <a:xfrm>
            <a:off x="142872" y="1343032"/>
            <a:ext cx="7486654" cy="5386414"/>
          </a:xfrm>
          <a:prstGeom prst="rect">
            <a:avLst/>
          </a:prstGeom>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br>
              <a:rPr lang="en-US" sz="40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endParaRPr lang="en-US" sz="8600" b="1" dirty="0">
              <a:solidFill>
                <a:schemeClr val="bg1"/>
              </a:solidFill>
              <a:latin typeface="Arial" panose="020B0604020202020204" pitchFamily="34" charset="0"/>
              <a:cs typeface="Arial" panose="020B0604020202020204" pitchFamily="34" charset="0"/>
            </a:endParaRPr>
          </a:p>
          <a:p>
            <a:pPr algn="just">
              <a:lnSpc>
                <a:spcPct val="170000"/>
              </a:lnSpc>
            </a:pPr>
            <a:r>
              <a:rPr lang="en-US" sz="10400" b="1" dirty="0">
                <a:solidFill>
                  <a:schemeClr val="bg1"/>
                </a:solidFill>
                <a:latin typeface="Arial" panose="020B0604020202020204" pitchFamily="34" charset="0"/>
                <a:cs typeface="Arial" panose="020B0604020202020204" pitchFamily="34" charset="0"/>
              </a:rPr>
              <a:t>Both Hindi and English are trying to push Odia behind but Hindi is a bigger threat. English is elitist but Hindi is growing due to Bollywood and other reasons. The common Odia aspires and finds it easier to pick up Hindi compared to English. Hindi is seen as a status enhancer for the masses. Even the middle class Odia families have started using Hindi in their close circles. </a:t>
            </a:r>
          </a:p>
        </p:txBody>
      </p:sp>
    </p:spTree>
    <p:extLst>
      <p:ext uri="{BB962C8B-B14F-4D97-AF65-F5344CB8AC3E}">
        <p14:creationId xmlns:p14="http://schemas.microsoft.com/office/powerpoint/2010/main" val="2681177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5520237-F768-F64A-B834-23F81080F24D}"/>
              </a:ext>
            </a:extLst>
          </p:cNvPr>
          <p:cNvSpPr txBox="1"/>
          <p:nvPr/>
        </p:nvSpPr>
        <p:spPr>
          <a:xfrm>
            <a:off x="342900" y="257180"/>
            <a:ext cx="11610197" cy="1008063"/>
          </a:xfrm>
          <a:prstGeom prst="rect">
            <a:avLst/>
          </a:prstGeom>
          <a:solidFill>
            <a:schemeClr val="bg2"/>
          </a:solidFill>
        </p:spPr>
        <p:txBody>
          <a:bodyPr wrap="square" rtlCol="0">
            <a:spAutoFit/>
          </a:bodyPr>
          <a:lstStyle/>
          <a:p>
            <a:endParaRPr lang="en-US" dirty="0"/>
          </a:p>
        </p:txBody>
      </p:sp>
      <p:sp>
        <p:nvSpPr>
          <p:cNvPr id="18" name="Title 17">
            <a:extLst>
              <a:ext uri="{FF2B5EF4-FFF2-40B4-BE49-F238E27FC236}">
                <a16:creationId xmlns:a16="http://schemas.microsoft.com/office/drawing/2014/main" id="{7E294084-F921-C840-8854-3111FD9392A3}"/>
              </a:ext>
            </a:extLst>
          </p:cNvPr>
          <p:cNvSpPr>
            <a:spLocks noGrp="1"/>
          </p:cNvSpPr>
          <p:nvPr>
            <p:ph type="ctrTitle"/>
          </p:nvPr>
        </p:nvSpPr>
        <p:spPr>
          <a:xfrm>
            <a:off x="142871" y="1643084"/>
            <a:ext cx="7672393" cy="1371579"/>
          </a:xfrm>
        </p:spPr>
        <p:txBody>
          <a:bodyPr>
            <a:normAutofit fontScale="90000"/>
          </a:bodyPr>
          <a:lstStyle/>
          <a:p>
            <a:pPr algn="l"/>
            <a:br>
              <a:rPr lang="en-US" sz="3600" b="1" dirty="0">
                <a:solidFill>
                  <a:schemeClr val="bg1"/>
                </a:solidFill>
                <a:latin typeface="Arial" panose="020B0604020202020204" pitchFamily="34" charset="0"/>
                <a:cs typeface="Arial" panose="020B0604020202020204" pitchFamily="34" charset="0"/>
              </a:rPr>
            </a:br>
            <a:br>
              <a:rPr lang="en-US" sz="36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endParaRPr lang="en-US" sz="3600" b="1" dirty="0">
              <a:solidFill>
                <a:schemeClr val="bg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9EB5A9DA-79C4-EE4C-94B5-76C5D430E05E}"/>
              </a:ext>
            </a:extLst>
          </p:cNvPr>
          <p:cNvSpPr/>
          <p:nvPr/>
        </p:nvSpPr>
        <p:spPr>
          <a:xfrm>
            <a:off x="142871" y="157164"/>
            <a:ext cx="11944354" cy="1446550"/>
          </a:xfrm>
          <a:prstGeom prst="rect">
            <a:avLst/>
          </a:prstGeom>
          <a:solidFill>
            <a:schemeClr val="bg2"/>
          </a:solidFill>
        </p:spPr>
        <p:txBody>
          <a:bodyPr wrap="square" lIns="91440" tIns="45720" rIns="91440" bIns="45720">
            <a:spAutoFit/>
          </a:bodyPr>
          <a:lstStyle/>
          <a:p>
            <a:pPr algn="ctr"/>
            <a:r>
              <a:rPr lang="en-US" sz="4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COUNTER MOVEMENTS </a:t>
            </a:r>
            <a:r>
              <a:rPr lang="en-US" sz="4400" b="1" dirty="0">
                <a:ln w="9525">
                  <a:solidFill>
                    <a:schemeClr val="bg1"/>
                  </a:solidFill>
                  <a:prstDash val="solid"/>
                </a:ln>
                <a:effectLst>
                  <a:outerShdw blurRad="12700" dist="38100" dir="2700000" algn="tl" rotWithShape="0">
                    <a:schemeClr val="bg1">
                      <a:lumMod val="50000"/>
                    </a:schemeClr>
                  </a:outerShdw>
                </a:effectLst>
              </a:rPr>
              <a:t>&amp; GOVERNMENT INITIATIVES </a:t>
            </a:r>
            <a:endParaRPr lang="en-US" sz="4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8" name="Title 17">
            <a:extLst>
              <a:ext uri="{FF2B5EF4-FFF2-40B4-BE49-F238E27FC236}">
                <a16:creationId xmlns:a16="http://schemas.microsoft.com/office/drawing/2014/main" id="{9F03E9D8-5B0F-C34B-8FB9-E1143817BDA0}"/>
              </a:ext>
            </a:extLst>
          </p:cNvPr>
          <p:cNvSpPr txBox="1">
            <a:spLocks/>
          </p:cNvSpPr>
          <p:nvPr/>
        </p:nvSpPr>
        <p:spPr>
          <a:xfrm>
            <a:off x="142872" y="1343032"/>
            <a:ext cx="7486654" cy="538641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br>
              <a:rPr lang="en-US" sz="40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endParaRPr lang="en-US" sz="8600" b="1"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D995E1C-5D21-9243-A34E-3CD01A185D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8263" y="2201861"/>
            <a:ext cx="2994834" cy="4227513"/>
          </a:xfrm>
          <a:prstGeom prst="rect">
            <a:avLst/>
          </a:prstGeom>
        </p:spPr>
      </p:pic>
      <p:sp>
        <p:nvSpPr>
          <p:cNvPr id="9" name="Title 17">
            <a:extLst>
              <a:ext uri="{FF2B5EF4-FFF2-40B4-BE49-F238E27FC236}">
                <a16:creationId xmlns:a16="http://schemas.microsoft.com/office/drawing/2014/main" id="{DBEF3B67-93ED-CB47-9305-00402067D150}"/>
              </a:ext>
            </a:extLst>
          </p:cNvPr>
          <p:cNvSpPr txBox="1">
            <a:spLocks/>
          </p:cNvSpPr>
          <p:nvPr/>
        </p:nvSpPr>
        <p:spPr>
          <a:xfrm>
            <a:off x="295271" y="2071700"/>
            <a:ext cx="8477253" cy="4471983"/>
          </a:xfrm>
          <a:prstGeom prst="rect">
            <a:avLst/>
          </a:prstGeom>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70000"/>
              </a:lnSpc>
            </a:pPr>
            <a:br>
              <a:rPr lang="en-US" sz="40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br>
              <a:rPr lang="en-US" sz="11200" b="1" dirty="0">
                <a:solidFill>
                  <a:schemeClr val="bg1"/>
                </a:solidFill>
                <a:latin typeface="Arial" panose="020B0604020202020204" pitchFamily="34" charset="0"/>
                <a:cs typeface="Arial" panose="020B0604020202020204" pitchFamily="34" charset="0"/>
              </a:rPr>
            </a:br>
            <a:br>
              <a:rPr lang="en-US" sz="11200" b="1" dirty="0">
                <a:solidFill>
                  <a:schemeClr val="bg1"/>
                </a:solidFill>
                <a:latin typeface="Arial" panose="020B0604020202020204" pitchFamily="34" charset="0"/>
                <a:cs typeface="Arial" panose="020B0604020202020204" pitchFamily="34" charset="0"/>
              </a:rPr>
            </a:br>
            <a:r>
              <a:rPr lang="en-US" sz="9600" b="1" dirty="0">
                <a:solidFill>
                  <a:schemeClr val="bg1"/>
                </a:solidFill>
                <a:latin typeface="Arial" panose="020B0604020202020204" pitchFamily="34" charset="0"/>
                <a:cs typeface="Arial" panose="020B0604020202020204" pitchFamily="34" charset="0"/>
              </a:rPr>
              <a:t>THREAT TO VERNACULAR LANGUAGES, LOCAL CULTURES AND IDENTITIES</a:t>
            </a:r>
          </a:p>
          <a:p>
            <a:pPr algn="just">
              <a:lnSpc>
                <a:spcPct val="170000"/>
              </a:lnSpc>
            </a:pPr>
            <a:r>
              <a:rPr lang="en-US" sz="9600" b="1" dirty="0">
                <a:solidFill>
                  <a:schemeClr val="bg1"/>
                </a:solidFill>
                <a:latin typeface="Arial" panose="020B0604020202020204" pitchFamily="34" charset="0"/>
                <a:cs typeface="Arial" panose="020B0604020202020204" pitchFamily="34" charset="0"/>
              </a:rPr>
              <a:t>MANDATORY USE OF ODIA IN HOARDINGS AND SIGNAGES</a:t>
            </a:r>
          </a:p>
          <a:p>
            <a:pPr algn="just">
              <a:lnSpc>
                <a:spcPct val="170000"/>
              </a:lnSpc>
            </a:pPr>
            <a:r>
              <a:rPr lang="en-US" sz="9600" b="1" dirty="0">
                <a:solidFill>
                  <a:schemeClr val="bg1"/>
                </a:solidFill>
                <a:latin typeface="Arial" panose="020B0604020202020204" pitchFamily="34" charset="0"/>
                <a:cs typeface="Arial" panose="020B0604020202020204" pitchFamily="34" charset="0"/>
              </a:rPr>
              <a:t>MORE RESEARCH-ORIENTED TEXTS IN ODIA</a:t>
            </a:r>
          </a:p>
          <a:p>
            <a:pPr algn="just">
              <a:lnSpc>
                <a:spcPct val="170000"/>
              </a:lnSpc>
            </a:pPr>
            <a:r>
              <a:rPr lang="en-US" sz="9600" b="1" dirty="0">
                <a:solidFill>
                  <a:schemeClr val="bg1"/>
                </a:solidFill>
                <a:latin typeface="Arial" panose="020B0604020202020204" pitchFamily="34" charset="0"/>
                <a:cs typeface="Arial" panose="020B0604020202020204" pitchFamily="34" charset="0"/>
              </a:rPr>
              <a:t>ODIA: INTEGRAL PART OF THE ACADEMIC CURRICULUM</a:t>
            </a:r>
          </a:p>
          <a:p>
            <a:pPr algn="just">
              <a:lnSpc>
                <a:spcPct val="170000"/>
              </a:lnSpc>
            </a:pPr>
            <a:r>
              <a:rPr lang="en-US" sz="9600" b="1" dirty="0">
                <a:solidFill>
                  <a:schemeClr val="bg1"/>
                </a:solidFill>
                <a:latin typeface="Arial" panose="020B0604020202020204" pitchFamily="34" charset="0"/>
                <a:cs typeface="Arial" panose="020B0604020202020204" pitchFamily="34" charset="0"/>
              </a:rPr>
              <a:t>ODIA ENTERTAINMENT INDUSTRY</a:t>
            </a:r>
          </a:p>
        </p:txBody>
      </p:sp>
    </p:spTree>
    <p:extLst>
      <p:ext uri="{BB962C8B-B14F-4D97-AF65-F5344CB8AC3E}">
        <p14:creationId xmlns:p14="http://schemas.microsoft.com/office/powerpoint/2010/main" val="3475859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5520237-F768-F64A-B834-23F81080F24D}"/>
              </a:ext>
            </a:extLst>
          </p:cNvPr>
          <p:cNvSpPr txBox="1"/>
          <p:nvPr/>
        </p:nvSpPr>
        <p:spPr>
          <a:xfrm>
            <a:off x="342900" y="257180"/>
            <a:ext cx="11610197" cy="1008063"/>
          </a:xfrm>
          <a:prstGeom prst="rect">
            <a:avLst/>
          </a:prstGeom>
          <a:solidFill>
            <a:schemeClr val="bg2"/>
          </a:solidFill>
        </p:spPr>
        <p:txBody>
          <a:bodyPr wrap="square" rtlCol="0">
            <a:spAutoFit/>
          </a:bodyPr>
          <a:lstStyle/>
          <a:p>
            <a:endParaRPr lang="en-US" dirty="0"/>
          </a:p>
        </p:txBody>
      </p:sp>
      <p:sp>
        <p:nvSpPr>
          <p:cNvPr id="18" name="Title 17">
            <a:extLst>
              <a:ext uri="{FF2B5EF4-FFF2-40B4-BE49-F238E27FC236}">
                <a16:creationId xmlns:a16="http://schemas.microsoft.com/office/drawing/2014/main" id="{7E294084-F921-C840-8854-3111FD9392A3}"/>
              </a:ext>
            </a:extLst>
          </p:cNvPr>
          <p:cNvSpPr>
            <a:spLocks noGrp="1"/>
          </p:cNvSpPr>
          <p:nvPr>
            <p:ph type="ctrTitle"/>
          </p:nvPr>
        </p:nvSpPr>
        <p:spPr>
          <a:xfrm>
            <a:off x="142872" y="1343032"/>
            <a:ext cx="7343780" cy="6886575"/>
          </a:xfrm>
        </p:spPr>
        <p:txBody>
          <a:bodyPr>
            <a:normAutofit fontScale="90000"/>
          </a:bodyPr>
          <a:lstStyle/>
          <a:p>
            <a:pPr algn="just"/>
            <a:br>
              <a:rPr lang="en-US" sz="3600" b="1" dirty="0">
                <a:solidFill>
                  <a:schemeClr val="bg1"/>
                </a:solidFill>
                <a:latin typeface="Arial" panose="020B0604020202020204" pitchFamily="34" charset="0"/>
                <a:cs typeface="Arial" panose="020B0604020202020204" pitchFamily="34" charset="0"/>
              </a:rPr>
            </a:br>
            <a:br>
              <a:rPr lang="en-US" sz="36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Diversity of languages in Odisha is not an unwelcome thing. Proficiency in Hindi and English is not bad, but not at the cost of Odia.  However, language and diversity cease to exist if there are no speakers of the language, as pointed out by Dr. G. </a:t>
            </a:r>
            <a:r>
              <a:rPr lang="en-US" sz="3600" b="1" dirty="0" err="1">
                <a:solidFill>
                  <a:schemeClr val="bg1"/>
                </a:solidFill>
                <a:latin typeface="Arial" panose="020B0604020202020204" pitchFamily="34" charset="0"/>
                <a:cs typeface="Arial" panose="020B0604020202020204" pitchFamily="34" charset="0"/>
              </a:rPr>
              <a:t>Rajagopal</a:t>
            </a:r>
            <a:r>
              <a:rPr lang="en-US" sz="3600" b="1" dirty="0">
                <a:solidFill>
                  <a:schemeClr val="bg1"/>
                </a:solidFill>
                <a:latin typeface="Arial" panose="020B0604020202020204" pitchFamily="34" charset="0"/>
                <a:cs typeface="Arial" panose="020B0604020202020204" pitchFamily="34" charset="0"/>
              </a:rPr>
              <a:t> in the inaugural session. It is our duty not to allow any language to die. When languages die, how can they create diversity? </a:t>
            </a:r>
            <a:br>
              <a:rPr lang="en-US" sz="36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br>
              <a:rPr lang="en-US" sz="4000" b="1" dirty="0">
                <a:solidFill>
                  <a:schemeClr val="bg1"/>
                </a:solidFill>
                <a:latin typeface="Arial" panose="020B0604020202020204" pitchFamily="34" charset="0"/>
                <a:cs typeface="Arial" panose="020B0604020202020204" pitchFamily="34" charset="0"/>
              </a:rPr>
            </a:br>
            <a:endParaRPr lang="en-US" sz="3600" b="1" dirty="0">
              <a:solidFill>
                <a:schemeClr val="bg1"/>
              </a:solidFill>
              <a:latin typeface="Arial" panose="020B0604020202020204" pitchFamily="34" charset="0"/>
              <a:cs typeface="Arial" panose="020B0604020202020204" pitchFamily="34" charset="0"/>
            </a:endParaRPr>
          </a:p>
        </p:txBody>
      </p:sp>
      <p:sp>
        <p:nvSpPr>
          <p:cNvPr id="8" name="Title 17">
            <a:extLst>
              <a:ext uri="{FF2B5EF4-FFF2-40B4-BE49-F238E27FC236}">
                <a16:creationId xmlns:a16="http://schemas.microsoft.com/office/drawing/2014/main" id="{9F03E9D8-5B0F-C34B-8FB9-E1143817BDA0}"/>
              </a:ext>
            </a:extLst>
          </p:cNvPr>
          <p:cNvSpPr txBox="1">
            <a:spLocks/>
          </p:cNvSpPr>
          <p:nvPr/>
        </p:nvSpPr>
        <p:spPr>
          <a:xfrm>
            <a:off x="142872" y="1343032"/>
            <a:ext cx="7486654" cy="538641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US" sz="40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endParaRPr lang="en-US" sz="8600" b="1" dirty="0">
              <a:solidFill>
                <a:schemeClr val="bg1"/>
              </a:solidFill>
              <a:latin typeface="Arial" panose="020B0604020202020204" pitchFamily="34" charset="0"/>
              <a:cs typeface="Arial" panose="020B0604020202020204" pitchFamily="34" charset="0"/>
            </a:endParaRPr>
          </a:p>
        </p:txBody>
      </p:sp>
      <p:sp>
        <p:nvSpPr>
          <p:cNvPr id="9" name="Title 17">
            <a:extLst>
              <a:ext uri="{FF2B5EF4-FFF2-40B4-BE49-F238E27FC236}">
                <a16:creationId xmlns:a16="http://schemas.microsoft.com/office/drawing/2014/main" id="{DBEF3B67-93ED-CB47-9305-00402067D150}"/>
              </a:ext>
            </a:extLst>
          </p:cNvPr>
          <p:cNvSpPr txBox="1">
            <a:spLocks/>
          </p:cNvSpPr>
          <p:nvPr/>
        </p:nvSpPr>
        <p:spPr>
          <a:xfrm>
            <a:off x="295271" y="2071700"/>
            <a:ext cx="8477253" cy="4471983"/>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70000"/>
              </a:lnSpc>
            </a:pPr>
            <a:br>
              <a:rPr lang="en-US" sz="11200" b="1" dirty="0">
                <a:solidFill>
                  <a:schemeClr val="bg1"/>
                </a:solidFill>
                <a:latin typeface="Arial" panose="020B0604020202020204" pitchFamily="34" charset="0"/>
                <a:cs typeface="Arial" panose="020B0604020202020204" pitchFamily="34" charset="0"/>
              </a:rPr>
            </a:br>
            <a:br>
              <a:rPr lang="en-US" sz="11200" b="1" dirty="0">
                <a:solidFill>
                  <a:schemeClr val="bg1"/>
                </a:solidFill>
                <a:latin typeface="Arial" panose="020B0604020202020204" pitchFamily="34" charset="0"/>
                <a:cs typeface="Arial" panose="020B0604020202020204" pitchFamily="34" charset="0"/>
              </a:rPr>
            </a:br>
            <a:endParaRPr lang="en-US" sz="9600" b="1" dirty="0">
              <a:solidFill>
                <a:schemeClr val="bg1"/>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6C562F41-ECF3-2A4C-8EA6-41CD4FB133C5}"/>
              </a:ext>
            </a:extLst>
          </p:cNvPr>
          <p:cNvSpPr/>
          <p:nvPr/>
        </p:nvSpPr>
        <p:spPr>
          <a:xfrm>
            <a:off x="3997641" y="380808"/>
            <a:ext cx="4003467"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CONCLUSION</a:t>
            </a:r>
          </a:p>
        </p:txBody>
      </p:sp>
      <p:pic>
        <p:nvPicPr>
          <p:cNvPr id="7" name="Picture 6">
            <a:extLst>
              <a:ext uri="{FF2B5EF4-FFF2-40B4-BE49-F238E27FC236}">
                <a16:creationId xmlns:a16="http://schemas.microsoft.com/office/drawing/2014/main" id="{DC35447B-9902-9347-A5C4-A1EFDEE464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6651" y="1427765"/>
            <a:ext cx="4466446" cy="5115917"/>
          </a:xfrm>
          <a:prstGeom prst="rect">
            <a:avLst/>
          </a:prstGeom>
        </p:spPr>
      </p:pic>
    </p:spTree>
    <p:extLst>
      <p:ext uri="{BB962C8B-B14F-4D97-AF65-F5344CB8AC3E}">
        <p14:creationId xmlns:p14="http://schemas.microsoft.com/office/powerpoint/2010/main" val="1743567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8" name="Title 17">
            <a:extLst>
              <a:ext uri="{FF2B5EF4-FFF2-40B4-BE49-F238E27FC236}">
                <a16:creationId xmlns:a16="http://schemas.microsoft.com/office/drawing/2014/main" id="{9F03E9D8-5B0F-C34B-8FB9-E1143817BDA0}"/>
              </a:ext>
            </a:extLst>
          </p:cNvPr>
          <p:cNvSpPr txBox="1">
            <a:spLocks/>
          </p:cNvSpPr>
          <p:nvPr/>
        </p:nvSpPr>
        <p:spPr>
          <a:xfrm>
            <a:off x="142872" y="1343032"/>
            <a:ext cx="7486654" cy="538641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US" sz="40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br>
              <a:rPr lang="en-US" sz="8600" b="1" dirty="0">
                <a:solidFill>
                  <a:schemeClr val="bg1"/>
                </a:solidFill>
                <a:latin typeface="Arial" panose="020B0604020202020204" pitchFamily="34" charset="0"/>
                <a:cs typeface="Arial" panose="020B0604020202020204" pitchFamily="34" charset="0"/>
              </a:rPr>
            </a:br>
            <a:endParaRPr lang="en-US" sz="8600" b="1" dirty="0">
              <a:solidFill>
                <a:schemeClr val="bg1"/>
              </a:solidFill>
              <a:latin typeface="Arial" panose="020B0604020202020204" pitchFamily="34" charset="0"/>
              <a:cs typeface="Arial" panose="020B0604020202020204" pitchFamily="34" charset="0"/>
            </a:endParaRPr>
          </a:p>
        </p:txBody>
      </p:sp>
      <p:sp>
        <p:nvSpPr>
          <p:cNvPr id="9" name="Title 17">
            <a:extLst>
              <a:ext uri="{FF2B5EF4-FFF2-40B4-BE49-F238E27FC236}">
                <a16:creationId xmlns:a16="http://schemas.microsoft.com/office/drawing/2014/main" id="{DBEF3B67-93ED-CB47-9305-00402067D150}"/>
              </a:ext>
            </a:extLst>
          </p:cNvPr>
          <p:cNvSpPr txBox="1">
            <a:spLocks/>
          </p:cNvSpPr>
          <p:nvPr/>
        </p:nvSpPr>
        <p:spPr>
          <a:xfrm>
            <a:off x="295271" y="2071700"/>
            <a:ext cx="8477253" cy="4471983"/>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70000"/>
              </a:lnSpc>
            </a:pPr>
            <a:br>
              <a:rPr lang="en-US" sz="11200" b="1" dirty="0">
                <a:solidFill>
                  <a:schemeClr val="bg1"/>
                </a:solidFill>
                <a:latin typeface="Arial" panose="020B0604020202020204" pitchFamily="34" charset="0"/>
                <a:cs typeface="Arial" panose="020B0604020202020204" pitchFamily="34" charset="0"/>
              </a:rPr>
            </a:br>
            <a:br>
              <a:rPr lang="en-US" sz="11200" b="1" dirty="0">
                <a:solidFill>
                  <a:schemeClr val="bg1"/>
                </a:solidFill>
                <a:latin typeface="Arial" panose="020B0604020202020204" pitchFamily="34" charset="0"/>
                <a:cs typeface="Arial" panose="020B0604020202020204" pitchFamily="34" charset="0"/>
              </a:rPr>
            </a:br>
            <a:endParaRPr lang="en-US" sz="9600" b="1" dirty="0">
              <a:solidFill>
                <a:schemeClr val="bg1"/>
              </a:solidFill>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F9E0FA1C-6662-EC47-948A-61AAAF611B61}"/>
              </a:ext>
            </a:extLst>
          </p:cNvPr>
          <p:cNvSpPr>
            <a:spLocks noGrp="1"/>
          </p:cNvSpPr>
          <p:nvPr>
            <p:ph type="ctrTitle"/>
          </p:nvPr>
        </p:nvSpPr>
        <p:spPr/>
        <p:txBody>
          <a:bodyPr/>
          <a:lstStyle/>
          <a:p>
            <a:endParaRPr lang="en-US" dirty="0"/>
          </a:p>
        </p:txBody>
      </p:sp>
      <p:sp>
        <p:nvSpPr>
          <p:cNvPr id="5" name="Rectangle 4">
            <a:extLst>
              <a:ext uri="{FF2B5EF4-FFF2-40B4-BE49-F238E27FC236}">
                <a16:creationId xmlns:a16="http://schemas.microsoft.com/office/drawing/2014/main" id="{DAF2C372-02DD-CE4B-BC33-30311766159F}"/>
              </a:ext>
            </a:extLst>
          </p:cNvPr>
          <p:cNvSpPr/>
          <p:nvPr/>
        </p:nvSpPr>
        <p:spPr>
          <a:xfrm>
            <a:off x="446386" y="595610"/>
            <a:ext cx="6182584" cy="5016758"/>
          </a:xfrm>
          <a:prstGeom prst="rect">
            <a:avLst/>
          </a:prstGeom>
          <a:noFill/>
        </p:spPr>
        <p:txBody>
          <a:bodyPr wrap="square" lIns="91440" tIns="45720" rIns="91440" bIns="45720">
            <a:spAutoFit/>
          </a:bodyPr>
          <a:lstStyle/>
          <a:p>
            <a:pPr algn="ctr"/>
            <a:r>
              <a:rPr lang="en-US" sz="8000" b="1" dirty="0">
                <a:ln w="22225">
                  <a:solidFill>
                    <a:schemeClr val="accent2"/>
                  </a:solidFill>
                  <a:prstDash val="solid"/>
                </a:ln>
                <a:solidFill>
                  <a:schemeClr val="accent2">
                    <a:lumMod val="40000"/>
                    <a:lumOff val="60000"/>
                  </a:schemeClr>
                </a:solidFill>
              </a:rPr>
              <a:t>THANK YOU</a:t>
            </a:r>
          </a:p>
          <a:p>
            <a:pPr algn="ctr"/>
            <a:r>
              <a:rPr lang="en-US" sz="8000" b="1" cap="none" spc="0" dirty="0">
                <a:ln w="22225">
                  <a:solidFill>
                    <a:schemeClr val="accent2"/>
                  </a:solidFill>
                  <a:prstDash val="solid"/>
                </a:ln>
                <a:solidFill>
                  <a:schemeClr val="accent2">
                    <a:lumMod val="40000"/>
                    <a:lumOff val="60000"/>
                  </a:schemeClr>
                </a:solidFill>
                <a:effectLst/>
              </a:rPr>
              <a:t>FOR</a:t>
            </a:r>
          </a:p>
          <a:p>
            <a:pPr algn="ctr"/>
            <a:r>
              <a:rPr lang="en-US" sz="8000" b="1" dirty="0">
                <a:ln w="22225">
                  <a:solidFill>
                    <a:schemeClr val="accent2"/>
                  </a:solidFill>
                  <a:prstDash val="solid"/>
                </a:ln>
                <a:solidFill>
                  <a:schemeClr val="accent2">
                    <a:lumMod val="40000"/>
                    <a:lumOff val="60000"/>
                  </a:schemeClr>
                </a:solidFill>
              </a:rPr>
              <a:t>PATIENT</a:t>
            </a:r>
          </a:p>
          <a:p>
            <a:pPr algn="ctr"/>
            <a:r>
              <a:rPr lang="en-US" sz="8000" b="1" cap="none" spc="0" dirty="0">
                <a:ln w="22225">
                  <a:solidFill>
                    <a:schemeClr val="accent2"/>
                  </a:solidFill>
                  <a:prstDash val="solid"/>
                </a:ln>
                <a:solidFill>
                  <a:schemeClr val="accent2">
                    <a:lumMod val="40000"/>
                    <a:lumOff val="60000"/>
                  </a:schemeClr>
                </a:solidFill>
                <a:effectLst/>
              </a:rPr>
              <a:t>LISTENING</a:t>
            </a:r>
          </a:p>
        </p:txBody>
      </p:sp>
      <p:pic>
        <p:nvPicPr>
          <p:cNvPr id="11" name="Picture 10">
            <a:extLst>
              <a:ext uri="{FF2B5EF4-FFF2-40B4-BE49-F238E27FC236}">
                <a16:creationId xmlns:a16="http://schemas.microsoft.com/office/drawing/2014/main" id="{21EE8776-339A-8C49-BBD2-D4248D1168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217" y="142883"/>
            <a:ext cx="4762500" cy="6400800"/>
          </a:xfrm>
          <a:prstGeom prst="rect">
            <a:avLst/>
          </a:prstGeom>
        </p:spPr>
      </p:pic>
    </p:spTree>
    <p:extLst>
      <p:ext uri="{BB962C8B-B14F-4D97-AF65-F5344CB8AC3E}">
        <p14:creationId xmlns:p14="http://schemas.microsoft.com/office/powerpoint/2010/main" val="16261897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TotalTime>
  <Words>93</Words>
  <Application>Microsoft Macintosh PowerPoint</Application>
  <PresentationFormat>Widescreen</PresentationFormat>
  <Paragraphs>45</Paragraphs>
  <Slides>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Wingdings</vt:lpstr>
      <vt:lpstr>Office Theme</vt:lpstr>
      <vt:lpstr>PowerPoint Presentation</vt:lpstr>
      <vt:lpstr>     Even after 71 years of Independence, postcolonial hangover still persists. Odisha is no exception. One of the repercussions of this is the growing precedence of the other tongue over the mother tongue. The scope of my paper is to study the negative consequences of language diversity in Odisha that has become a threat to Odia language.  </vt:lpstr>
      <vt:lpstr>     The purpose of my research is to find out the reasons behind the phenomenon of Odia people drifting away from using their mother tongue. I have used empirical survey method to arrive at my conclusions. The survey was done among the urban elites of Odisha- a wide range of people from academicians, media persons to language experts, sociologists, government and non-governmental organisations. </vt:lpstr>
      <vt:lpstr>       CASE STUDY 1: GARIMA CASE STUDY 2: RAJA NARAYAN CASE STUDY 3: SAMBIT AND RAVI GREETINGS LANGUAGE AT PUBLIC PLACES  </vt:lpstr>
      <vt:lpstr>STATUS OF HINDI VIS-À-VIS STATUS OF ENGLISH AND ODIA IN ODISHA  USING ODIA AND INFERIORITY COMPLEX  ODIA AND YOUNGER GENERATION ODIAS  BOOKS IN ODIA AND ITS STATUS  ODIA NOT SO TECHNO-SAVVY       </vt:lpstr>
      <vt:lpstr>       </vt:lpstr>
      <vt:lpstr>       </vt:lpstr>
      <vt:lpstr>    Diversity of languages in Odisha is not an unwelcome thing. Proficiency in Hindi and English is not bad, but not at the cost of Odia.  However, language and diversity cease to exist if there are no speakers of the language, as pointed out by Dr. G. Rajagopal in the inaugural session. It is our duty not to allow any language to die. When languages die, how can they create diversity?     </vt:lpstr>
      <vt:lpstr>PowerPoint Presentation</vt:lpstr>
    </vt:vector>
  </TitlesOfParts>
  <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suprakashmishra@gmail.com</dc:creator>
  <cp:lastModifiedBy>suprakashmishra@gmail.com</cp:lastModifiedBy>
  <cp:revision>15</cp:revision>
  <dcterms:created xsi:type="dcterms:W3CDTF">2019-02-15T17:53:29Z</dcterms:created>
  <dcterms:modified xsi:type="dcterms:W3CDTF">2019-02-15T19:48:21Z</dcterms:modified>
</cp:coreProperties>
</file>